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Ubuntu"/>
      <p:regular r:id="rId67"/>
      <p:bold r:id="rId68"/>
      <p:italic r:id="rId69"/>
      <p:boldItalic r:id="rId70"/>
    </p:embeddedFont>
    <p:embeddedFont>
      <p:font typeface="Proxima Nova"/>
      <p:regular r:id="rId71"/>
      <p:bold r:id="rId72"/>
      <p:italic r:id="rId73"/>
      <p:boldItalic r:id="rId74"/>
    </p:embeddedFont>
    <p:embeddedFont>
      <p:font typeface="Proxima Nova Extrabold"/>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8AD890-5B51-4156-B5B0-6F720D315F57}">
  <a:tblStyle styleId="{F98AD890-5B51-4156-B5B0-6F720D315F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5.xml"/><Relationship Id="rId75" Type="http://schemas.openxmlformats.org/officeDocument/2006/relationships/font" Target="fonts/ProximaNovaExtrabold-bold.fntdata"/><Relationship Id="rId30" Type="http://schemas.openxmlformats.org/officeDocument/2006/relationships/slide" Target="slides/slide24.xml"/><Relationship Id="rId74" Type="http://schemas.openxmlformats.org/officeDocument/2006/relationships/font" Target="fonts/ProximaNova-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regular.fntdata"/><Relationship Id="rId70" Type="http://schemas.openxmlformats.org/officeDocument/2006/relationships/font" Target="fonts/Ubuntu-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Ubuntu-bold.fntdata"/><Relationship Id="rId23" Type="http://schemas.openxmlformats.org/officeDocument/2006/relationships/slide" Target="slides/slide17.xml"/><Relationship Id="rId67" Type="http://schemas.openxmlformats.org/officeDocument/2006/relationships/font" Target="fonts/Ubuntu-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Ubuntu-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54912d810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54912d810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dbf017c5e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dbf017c5e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9cf6d6f6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9cf6d6f6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9cf6d6f6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9cf6d6f6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9cf6d6f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9cf6d6f6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9cf6d6f6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9cf6d6f6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9cf6d6f6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9cf6d6f6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dbf017c5e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dbf017c5e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dbf178be9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dbf178be9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dbf178be9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dbf178be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dbf017c5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dbf017c5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dbf178be9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dbf178be9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bf178be9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bf178be9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dbf017c5e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dbf017c5e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dbf017c5e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dbf017c5e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dbf178be9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dbf178be9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dbf178be9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dbf178be9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dbf178be9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dbf178be9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dbf178be9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dbf178be9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dbf178be9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dbf178be9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4912d810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4912d810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dbf178be9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dbf178be9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9cf6d6f6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9cf6d6f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dbf017c5e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bf017c5e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dbf017c5e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dbf017c5e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dbf178be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dbf178be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9cf6d6f6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9cf6d6f6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9cf6d6f6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e9cf6d6f6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9cf6d6f6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e9cf6d6f6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e9cf6d6f6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e9cf6d6f6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9cf6d6f6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9cf6d6f6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54912d810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54912d810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dbf178be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dbf178be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4912d810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4912d810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54912d810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54912d810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d67ccfd5b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d67ccfd5b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d67ccfd5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d67ccfd5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54912d810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54912d810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d67ccfd5b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d67ccfd5b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9cf6d6f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9cf6d6f6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e9cf6d6f6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e9cf6d6f6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e9cf6d6f6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e9cf6d6f6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59f1b28e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59f1b28e9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dbf017c5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dbf017c5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59f1b28e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59f1b28e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59f1b28e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59f1b28e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dbf178be9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dbf178be9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59f1b28e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59f1b28e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fa615ed3c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fa615ed3c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C4 sine wave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dbf178be9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dbf178be9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E4 E8 sine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dbf178be9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bf178be9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C1 C8 E8 sine wave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fa615ed3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fa615ed3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Dmaj 7 sine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fa615ed3c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fa615ed3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Dmaj9 saw</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dbf178be9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dbf178be9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C4 E6 G6 sine + C6 saw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bf178be9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dbf178be9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dbf178be9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dbf178be9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d67ccfd5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d67ccfd5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4912d810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54912d810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4912d810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54912d810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Chart">
  <p:cSld name="CUSTOM">
    <p:spTree>
      <p:nvGrpSpPr>
        <p:cNvPr id="13" name="Shape 13"/>
        <p:cNvGrpSpPr/>
        <p:nvPr/>
      </p:nvGrpSpPr>
      <p:grpSpPr>
        <a:xfrm>
          <a:off x="0" y="0"/>
          <a:ext cx="0" cy="0"/>
          <a:chOff x="0" y="0"/>
          <a:chExt cx="0" cy="0"/>
        </a:xfrm>
      </p:grpSpPr>
      <p:graphicFrame>
        <p:nvGraphicFramePr>
          <p:cNvPr id="14" name="Google Shape;14;p3"/>
          <p:cNvGraphicFramePr/>
          <p:nvPr/>
        </p:nvGraphicFramePr>
        <p:xfrm>
          <a:off x="410025" y="1193600"/>
          <a:ext cx="3000000" cy="3000000"/>
        </p:xfrm>
        <a:graphic>
          <a:graphicData uri="http://schemas.openxmlformats.org/drawingml/2006/table">
            <a:tbl>
              <a:tblPr>
                <a:noFill/>
                <a:tableStyleId>{F98AD890-5B51-4156-B5B0-6F720D315F57}</a:tableStyleId>
              </a:tblPr>
              <a:tblGrid>
                <a:gridCol w="2774650"/>
                <a:gridCol w="2774650"/>
                <a:gridCol w="2774650"/>
              </a:tblGrid>
              <a:tr h="3255950">
                <a:tc>
                  <a:txBody>
                    <a:bodyPr/>
                    <a:lstStyle/>
                    <a:p>
                      <a:pPr indent="0" lvl="0" marL="0" rtl="0" algn="l">
                        <a:spcBef>
                          <a:spcPts val="0"/>
                        </a:spcBef>
                        <a:spcAft>
                          <a:spcPts val="0"/>
                        </a:spcAft>
                        <a:buNone/>
                      </a:pPr>
                      <a:r>
                        <a:t/>
                      </a:r>
                      <a:endParaRPr>
                        <a:solidFill>
                          <a:srgbClr val="F1C414"/>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r>
            </a:tbl>
          </a:graphicData>
        </a:graphic>
      </p:graphicFrame>
      <p:sp>
        <p:nvSpPr>
          <p:cNvPr id="15" name="Google Shape;15;p3"/>
          <p:cNvSpPr txBox="1"/>
          <p:nvPr>
            <p:ph idx="1" type="body"/>
          </p:nvPr>
        </p:nvSpPr>
        <p:spPr>
          <a:xfrm>
            <a:off x="455425" y="1643075"/>
            <a:ext cx="2687700" cy="272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 name="Google Shape;16;p3"/>
          <p:cNvSpPr txBox="1"/>
          <p:nvPr>
            <p:ph idx="2" type="body"/>
          </p:nvPr>
        </p:nvSpPr>
        <p:spPr>
          <a:xfrm>
            <a:off x="3228150" y="1662277"/>
            <a:ext cx="2687700" cy="272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3"/>
          <p:cNvSpPr txBox="1"/>
          <p:nvPr>
            <p:ph idx="3" type="body"/>
          </p:nvPr>
        </p:nvSpPr>
        <p:spPr>
          <a:xfrm>
            <a:off x="6000875" y="1662277"/>
            <a:ext cx="2687700" cy="272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 name="Google Shape;18;p3"/>
          <p:cNvSpPr txBox="1"/>
          <p:nvPr>
            <p:ph type="title"/>
          </p:nvPr>
        </p:nvSpPr>
        <p:spPr>
          <a:xfrm>
            <a:off x="1169925" y="312550"/>
            <a:ext cx="2759100" cy="3483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atin typeface="Proxima Nova"/>
                <a:ea typeface="Proxima Nova"/>
                <a:cs typeface="Proxima Nova"/>
                <a:sym typeface="Proxima Nova"/>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p:txBody>
      </p:sp>
      <p:sp>
        <p:nvSpPr>
          <p:cNvPr id="19" name="Google Shape;19;p3"/>
          <p:cNvSpPr txBox="1"/>
          <p:nvPr/>
        </p:nvSpPr>
        <p:spPr>
          <a:xfrm>
            <a:off x="410025" y="312550"/>
            <a:ext cx="7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1C414"/>
                </a:solidFill>
                <a:latin typeface="Proxima Nova"/>
                <a:ea typeface="Proxima Nova"/>
                <a:cs typeface="Proxima Nova"/>
                <a:sym typeface="Proxima Nova"/>
              </a:rPr>
              <a:t>Name:</a:t>
            </a:r>
            <a:endParaRPr sz="1600">
              <a:solidFill>
                <a:srgbClr val="F1C414"/>
              </a:solidFill>
              <a:latin typeface="Proxima Nova"/>
              <a:ea typeface="Proxima Nova"/>
              <a:cs typeface="Proxima Nova"/>
              <a:sym typeface="Proxima Nova"/>
            </a:endParaRPr>
          </a:p>
        </p:txBody>
      </p:sp>
      <p:sp>
        <p:nvSpPr>
          <p:cNvPr id="20" name="Google Shape;20;p3"/>
          <p:cNvSpPr txBox="1"/>
          <p:nvPr/>
        </p:nvSpPr>
        <p:spPr>
          <a:xfrm>
            <a:off x="3929025" y="312550"/>
            <a:ext cx="97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1C414"/>
                </a:solidFill>
                <a:latin typeface="Proxima Nova"/>
                <a:ea typeface="Proxima Nova"/>
                <a:cs typeface="Proxima Nova"/>
                <a:sym typeface="Proxima Nova"/>
              </a:rPr>
              <a:t>Position</a:t>
            </a:r>
            <a:r>
              <a:rPr lang="en" sz="1600">
                <a:solidFill>
                  <a:srgbClr val="F1C414"/>
                </a:solidFill>
                <a:latin typeface="Proxima Nova"/>
                <a:ea typeface="Proxima Nova"/>
                <a:cs typeface="Proxima Nova"/>
                <a:sym typeface="Proxima Nova"/>
              </a:rPr>
              <a:t>:</a:t>
            </a:r>
            <a:endParaRPr sz="1600">
              <a:solidFill>
                <a:srgbClr val="F1C414"/>
              </a:solidFill>
              <a:latin typeface="Proxima Nova"/>
              <a:ea typeface="Proxima Nova"/>
              <a:cs typeface="Proxima Nova"/>
              <a:sym typeface="Proxima Nova"/>
            </a:endParaRPr>
          </a:p>
        </p:txBody>
      </p:sp>
      <p:sp>
        <p:nvSpPr>
          <p:cNvPr id="21" name="Google Shape;21;p3"/>
          <p:cNvSpPr txBox="1"/>
          <p:nvPr>
            <p:ph idx="4" type="title"/>
          </p:nvPr>
        </p:nvSpPr>
        <p:spPr>
          <a:xfrm>
            <a:off x="4902525" y="312550"/>
            <a:ext cx="2759100" cy="3483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atin typeface="Proxima Nova"/>
                <a:ea typeface="Proxima Nova"/>
                <a:cs typeface="Proxima Nova"/>
                <a:sym typeface="Proxima Nova"/>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p:txBody>
      </p:sp>
      <p:sp>
        <p:nvSpPr>
          <p:cNvPr id="22" name="Google Shape;22;p3"/>
          <p:cNvSpPr txBox="1"/>
          <p:nvPr/>
        </p:nvSpPr>
        <p:spPr>
          <a:xfrm>
            <a:off x="437550" y="1214450"/>
            <a:ext cx="2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1C414"/>
                </a:solidFill>
                <a:latin typeface="Proxima Nova"/>
                <a:ea typeface="Proxima Nova"/>
                <a:cs typeface="Proxima Nova"/>
                <a:sym typeface="Proxima Nova"/>
              </a:rPr>
              <a:t>Working On</a:t>
            </a:r>
            <a:endParaRPr b="1">
              <a:solidFill>
                <a:srgbClr val="F1C414"/>
              </a:solidFill>
              <a:latin typeface="Proxima Nova"/>
              <a:ea typeface="Proxima Nova"/>
              <a:cs typeface="Proxima Nova"/>
              <a:sym typeface="Proxima Nova"/>
            </a:endParaRPr>
          </a:p>
        </p:txBody>
      </p:sp>
      <p:sp>
        <p:nvSpPr>
          <p:cNvPr id="23" name="Google Shape;23;p3"/>
          <p:cNvSpPr txBox="1"/>
          <p:nvPr/>
        </p:nvSpPr>
        <p:spPr>
          <a:xfrm>
            <a:off x="3228150" y="1214450"/>
            <a:ext cx="2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1C414"/>
                </a:solidFill>
                <a:latin typeface="Proxima Nova"/>
                <a:ea typeface="Proxima Nova"/>
                <a:cs typeface="Proxima Nova"/>
                <a:sym typeface="Proxima Nova"/>
              </a:rPr>
              <a:t>Ideas</a:t>
            </a:r>
            <a:endParaRPr b="1">
              <a:solidFill>
                <a:srgbClr val="F1C414"/>
              </a:solidFill>
              <a:latin typeface="Proxima Nova"/>
              <a:ea typeface="Proxima Nova"/>
              <a:cs typeface="Proxima Nova"/>
              <a:sym typeface="Proxima Nova"/>
            </a:endParaRPr>
          </a:p>
        </p:txBody>
      </p:sp>
      <p:sp>
        <p:nvSpPr>
          <p:cNvPr id="24" name="Google Shape;24;p3"/>
          <p:cNvSpPr txBox="1"/>
          <p:nvPr/>
        </p:nvSpPr>
        <p:spPr>
          <a:xfrm>
            <a:off x="6000875" y="1214450"/>
            <a:ext cx="2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1C414"/>
                </a:solidFill>
                <a:latin typeface="Proxima Nova"/>
                <a:ea typeface="Proxima Nova"/>
                <a:cs typeface="Proxima Nova"/>
                <a:sym typeface="Proxima Nova"/>
              </a:rPr>
              <a:t>Action Items</a:t>
            </a:r>
            <a:endParaRPr b="1">
              <a:solidFill>
                <a:srgbClr val="F1C414"/>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3B248"/>
              </a:buClr>
              <a:buSzPts val="2800"/>
              <a:buNone/>
              <a:defRPr>
                <a:solidFill>
                  <a:srgbClr val="13B24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type="titleOnly">
  <p:cSld name="TITLE_ONLY">
    <p:spTree>
      <p:nvGrpSpPr>
        <p:cNvPr id="37" name="Shape 37"/>
        <p:cNvGrpSpPr/>
        <p:nvPr/>
      </p:nvGrpSpPr>
      <p:grpSpPr>
        <a:xfrm>
          <a:off x="0" y="0"/>
          <a:ext cx="0" cy="0"/>
          <a:chOff x="0" y="0"/>
          <a:chExt cx="0" cy="0"/>
        </a:xfrm>
      </p:grpSpPr>
      <p:sp>
        <p:nvSpPr>
          <p:cNvPr id="38" name="Google Shape;38;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7"/>
          <p:cNvSpPr/>
          <p:nvPr>
            <p:ph idx="2" type="pic"/>
          </p:nvPr>
        </p:nvSpPr>
        <p:spPr>
          <a:xfrm>
            <a:off x="1471500" y="1209975"/>
            <a:ext cx="6201000" cy="3210300"/>
          </a:xfrm>
          <a:prstGeom prst="rect">
            <a:avLst/>
          </a:prstGeom>
          <a:noFill/>
          <a:ln cap="flat" cmpd="sng" w="38100">
            <a:solidFill>
              <a:srgbClr val="F1C414"/>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 name="Google Shape;43;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 name="Google Shape;51;p1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1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2"/>
              </a:buClr>
              <a:buSzPts val="2800"/>
              <a:buFont typeface="Ubuntu"/>
              <a:buNone/>
              <a:defRPr sz="2800">
                <a:solidFill>
                  <a:schemeClr val="lt2"/>
                </a:solidFill>
                <a:latin typeface="Ubuntu"/>
                <a:ea typeface="Ubuntu"/>
                <a:cs typeface="Ubuntu"/>
                <a:sym typeface="Ubuntu"/>
              </a:defRPr>
            </a:lvl1pPr>
            <a:lvl2pPr lvl="1">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Ubuntu"/>
              <a:buChar char="●"/>
              <a:defRPr sz="1800">
                <a:solidFill>
                  <a:schemeClr val="lt1"/>
                </a:solidFill>
                <a:latin typeface="Ubuntu"/>
                <a:ea typeface="Ubuntu"/>
                <a:cs typeface="Ubuntu"/>
                <a:sym typeface="Ubuntu"/>
              </a:defRPr>
            </a:lvl1pPr>
            <a:lvl2pPr indent="-317500" lvl="1" marL="9144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2pPr>
            <a:lvl3pPr indent="-317500" lvl="2" marL="13716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3pPr>
            <a:lvl4pPr indent="-317500" lvl="3" marL="18288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4pPr>
            <a:lvl5pPr indent="-317500" lvl="4" marL="22860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5pPr>
            <a:lvl6pPr indent="-317500" lvl="5" marL="27432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6pPr>
            <a:lvl7pPr indent="-317500" lvl="6" marL="32004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7pPr>
            <a:lvl8pPr indent="-317500" lvl="7" marL="36576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8pPr>
            <a:lvl9pPr indent="-317500" lvl="8" marL="41148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Ubuntu"/>
                <a:ea typeface="Ubuntu"/>
                <a:cs typeface="Ubuntu"/>
                <a:sym typeface="Ubuntu"/>
              </a:defRPr>
            </a:lvl1pPr>
            <a:lvl2pPr lvl="1" algn="r">
              <a:buNone/>
              <a:defRPr sz="1000">
                <a:solidFill>
                  <a:schemeClr val="lt2"/>
                </a:solidFill>
                <a:latin typeface="Ubuntu"/>
                <a:ea typeface="Ubuntu"/>
                <a:cs typeface="Ubuntu"/>
                <a:sym typeface="Ubuntu"/>
              </a:defRPr>
            </a:lvl2pPr>
            <a:lvl3pPr lvl="2" algn="r">
              <a:buNone/>
              <a:defRPr sz="1000">
                <a:solidFill>
                  <a:schemeClr val="lt2"/>
                </a:solidFill>
                <a:latin typeface="Ubuntu"/>
                <a:ea typeface="Ubuntu"/>
                <a:cs typeface="Ubuntu"/>
                <a:sym typeface="Ubuntu"/>
              </a:defRPr>
            </a:lvl3pPr>
            <a:lvl4pPr lvl="3" algn="r">
              <a:buNone/>
              <a:defRPr sz="1000">
                <a:solidFill>
                  <a:schemeClr val="lt2"/>
                </a:solidFill>
                <a:latin typeface="Ubuntu"/>
                <a:ea typeface="Ubuntu"/>
                <a:cs typeface="Ubuntu"/>
                <a:sym typeface="Ubuntu"/>
              </a:defRPr>
            </a:lvl4pPr>
            <a:lvl5pPr lvl="4" algn="r">
              <a:buNone/>
              <a:defRPr sz="1000">
                <a:solidFill>
                  <a:schemeClr val="lt2"/>
                </a:solidFill>
                <a:latin typeface="Ubuntu"/>
                <a:ea typeface="Ubuntu"/>
                <a:cs typeface="Ubuntu"/>
                <a:sym typeface="Ubuntu"/>
              </a:defRPr>
            </a:lvl5pPr>
            <a:lvl6pPr lvl="5" algn="r">
              <a:buNone/>
              <a:defRPr sz="1000">
                <a:solidFill>
                  <a:schemeClr val="lt2"/>
                </a:solidFill>
                <a:latin typeface="Ubuntu"/>
                <a:ea typeface="Ubuntu"/>
                <a:cs typeface="Ubuntu"/>
                <a:sym typeface="Ubuntu"/>
              </a:defRPr>
            </a:lvl6pPr>
            <a:lvl7pPr lvl="6" algn="r">
              <a:buNone/>
              <a:defRPr sz="1000">
                <a:solidFill>
                  <a:schemeClr val="lt2"/>
                </a:solidFill>
                <a:latin typeface="Ubuntu"/>
                <a:ea typeface="Ubuntu"/>
                <a:cs typeface="Ubuntu"/>
                <a:sym typeface="Ubuntu"/>
              </a:defRPr>
            </a:lvl7pPr>
            <a:lvl8pPr lvl="7" algn="r">
              <a:buNone/>
              <a:defRPr sz="1000">
                <a:solidFill>
                  <a:schemeClr val="lt2"/>
                </a:solidFill>
                <a:latin typeface="Ubuntu"/>
                <a:ea typeface="Ubuntu"/>
                <a:cs typeface="Ubuntu"/>
                <a:sym typeface="Ubuntu"/>
              </a:defRPr>
            </a:lvl8pPr>
            <a:lvl9pPr lvl="8" algn="r">
              <a:buNone/>
              <a:defRPr sz="1000">
                <a:solidFill>
                  <a:schemeClr val="lt2"/>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7.png"/><Relationship Id="rId4" Type="http://schemas.openxmlformats.org/officeDocument/2006/relationships/image" Target="../media/image1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www.youtube.com/watch?v=_ZKNOKHpqE4" TargetMode="External"/><Relationship Id="rId5"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www.izotope.com/en/products/ozone-imager.html"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8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1" Type="http://schemas.openxmlformats.org/officeDocument/2006/relationships/image" Target="../media/image80.png"/><Relationship Id="rId10"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88.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83.png"/><Relationship Id="rId5" Type="http://schemas.openxmlformats.org/officeDocument/2006/relationships/image" Target="../media/image30.png"/><Relationship Id="rId6" Type="http://schemas.openxmlformats.org/officeDocument/2006/relationships/image" Target="../media/image49.png"/><Relationship Id="rId7" Type="http://schemas.openxmlformats.org/officeDocument/2006/relationships/image" Target="../media/image11.png"/><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www.voxengo.com/product/span/" TargetMode="External"/><Relationship Id="rId4" Type="http://schemas.openxmlformats.org/officeDocument/2006/relationships/hyperlink" Target="https://www.tokyodawn.net/tdr-kotelnikov/" TargetMode="External"/><Relationship Id="rId5" Type="http://schemas.openxmlformats.org/officeDocument/2006/relationships/hyperlink" Target="http://jaggedplanet.com/VST/jscope.asp"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www.sweetwater.com/insync/dc-coupled/" TargetMode="Externa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65.png"/><Relationship Id="rId4" Type="http://schemas.openxmlformats.org/officeDocument/2006/relationships/image" Target="../media/image59.png"/><Relationship Id="rId5"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4.png"/><Relationship Id="rId4" Type="http://schemas.openxmlformats.org/officeDocument/2006/relationships/image" Target="../media/image73.png"/><Relationship Id="rId5"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6.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github.com/LMMS/lmms" TargetMode="External"/><Relationship Id="rId4" Type="http://schemas.openxmlformats.org/officeDocument/2006/relationships/hyperlink" Target="https://lmms.io/" TargetMode="External"/><Relationship Id="rId5" Type="http://schemas.openxmlformats.org/officeDocument/2006/relationships/hyperlink" Target="https://www.reddit.com/r/lmms/comments/npa9co/i_programmed_some_lmms_sample_track_upgrades_s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ctrTitle"/>
          </p:nvPr>
        </p:nvSpPr>
        <p:spPr>
          <a:xfrm>
            <a:off x="189083" y="13340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500">
                <a:solidFill>
                  <a:srgbClr val="F1C414"/>
                </a:solidFill>
              </a:rPr>
              <a:t>IEEE UCF</a:t>
            </a:r>
            <a:r>
              <a:rPr lang="en" sz="4500"/>
              <a:t> </a:t>
            </a:r>
            <a:r>
              <a:rPr lang="en" sz="4500">
                <a:solidFill>
                  <a:srgbClr val="9E9E9E"/>
                </a:solidFill>
              </a:rPr>
              <a:t>SKILL SERIES</a:t>
            </a:r>
            <a:endParaRPr sz="4500">
              <a:solidFill>
                <a:srgbClr val="9E9E9E"/>
              </a:solidFill>
            </a:endParaRPr>
          </a:p>
          <a:p>
            <a:pPr indent="0" lvl="0" marL="0" rtl="0" algn="ctr">
              <a:spcBef>
                <a:spcPts val="0"/>
              </a:spcBef>
              <a:spcAft>
                <a:spcPts val="0"/>
              </a:spcAft>
              <a:buNone/>
            </a:pPr>
            <a:r>
              <a:rPr lang="en" sz="3800"/>
              <a:t>DIGITAL AUDIO WORKSHOP</a:t>
            </a:r>
            <a:endParaRPr sz="3800"/>
          </a:p>
        </p:txBody>
      </p:sp>
      <p:sp>
        <p:nvSpPr>
          <p:cNvPr id="68" name="Google Shape;68;p14"/>
          <p:cNvSpPr txBox="1"/>
          <p:nvPr>
            <p:ph idx="1" type="subTitle"/>
          </p:nvPr>
        </p:nvSpPr>
        <p:spPr>
          <a:xfrm>
            <a:off x="311700" y="35472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January 28, 2023</a:t>
            </a:r>
            <a:endParaRPr/>
          </a:p>
        </p:txBody>
      </p:sp>
      <p:pic>
        <p:nvPicPr>
          <p:cNvPr id="69" name="Google Shape;69;p14"/>
          <p:cNvPicPr preferRelativeResize="0"/>
          <p:nvPr/>
        </p:nvPicPr>
        <p:blipFill rotWithShape="1">
          <a:blip r:embed="rId3">
            <a:alphaModFix/>
          </a:blip>
          <a:srcRect b="0" l="0" r="63099" t="0"/>
          <a:stretch/>
        </p:blipFill>
        <p:spPr>
          <a:xfrm>
            <a:off x="189067" y="50500"/>
            <a:ext cx="1845250" cy="2047875"/>
          </a:xfrm>
          <a:prstGeom prst="rect">
            <a:avLst/>
          </a:prstGeom>
          <a:noFill/>
          <a:ln>
            <a:noFill/>
          </a:ln>
        </p:spPr>
      </p:pic>
      <p:pic>
        <p:nvPicPr>
          <p:cNvPr id="70" name="Google Shape;70;p14"/>
          <p:cNvPicPr preferRelativeResize="0"/>
          <p:nvPr/>
        </p:nvPicPr>
        <p:blipFill>
          <a:blip r:embed="rId4">
            <a:alphaModFix/>
          </a:blip>
          <a:stretch>
            <a:fillRect/>
          </a:stretch>
        </p:blipFill>
        <p:spPr>
          <a:xfrm>
            <a:off x="3106775" y="310076"/>
            <a:ext cx="2930451" cy="1528700"/>
          </a:xfrm>
          <a:prstGeom prst="rect">
            <a:avLst/>
          </a:prstGeom>
          <a:noFill/>
          <a:ln>
            <a:noFill/>
          </a:ln>
        </p:spPr>
      </p:pic>
      <p:pic>
        <p:nvPicPr>
          <p:cNvPr id="71" name="Google Shape;71;p14"/>
          <p:cNvPicPr preferRelativeResize="0"/>
          <p:nvPr/>
        </p:nvPicPr>
        <p:blipFill>
          <a:blip r:embed="rId5">
            <a:alphaModFix/>
          </a:blip>
          <a:stretch>
            <a:fillRect/>
          </a:stretch>
        </p:blipFill>
        <p:spPr>
          <a:xfrm>
            <a:off x="6376050" y="3386600"/>
            <a:ext cx="2520549" cy="1575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40" name="Google Shape;14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romanUcPeriod"/>
            </a:pPr>
            <a:r>
              <a:rPr lang="en"/>
              <a:t>DSP</a:t>
            </a:r>
            <a:endParaRPr/>
          </a:p>
          <a:p>
            <a:pPr indent="-304165" lvl="1" marL="914400" rtl="0" algn="l">
              <a:spcBef>
                <a:spcPts val="0"/>
              </a:spcBef>
              <a:spcAft>
                <a:spcPts val="0"/>
              </a:spcAft>
              <a:buSzPct val="100000"/>
              <a:buAutoNum type="alphaUcPeriod"/>
            </a:pPr>
            <a:r>
              <a:rPr lang="en"/>
              <a:t>Sampling</a:t>
            </a:r>
            <a:endParaRPr/>
          </a:p>
          <a:p>
            <a:pPr indent="-304165" lvl="1" marL="914400" rtl="0" algn="l">
              <a:spcBef>
                <a:spcPts val="0"/>
              </a:spcBef>
              <a:spcAft>
                <a:spcPts val="0"/>
              </a:spcAft>
              <a:buSzPct val="100000"/>
              <a:buAutoNum type="alphaUcPeriod"/>
            </a:pPr>
            <a:r>
              <a:rPr lang="en"/>
              <a:t>FFT</a:t>
            </a:r>
            <a:endParaRPr/>
          </a:p>
          <a:p>
            <a:pPr indent="-304165" lvl="1" marL="914400" rtl="0" algn="l">
              <a:spcBef>
                <a:spcPts val="0"/>
              </a:spcBef>
              <a:spcAft>
                <a:spcPts val="0"/>
              </a:spcAft>
              <a:buSzPct val="100000"/>
              <a:buAutoNum type="alphaUcPeriod"/>
            </a:pPr>
            <a:r>
              <a:rPr lang="en"/>
              <a:t>Codec</a:t>
            </a:r>
            <a:endParaRPr/>
          </a:p>
          <a:p>
            <a:pPr indent="-304165" lvl="1" marL="914400" rtl="0" algn="l">
              <a:spcBef>
                <a:spcPts val="0"/>
              </a:spcBef>
              <a:spcAft>
                <a:spcPts val="0"/>
              </a:spcAft>
              <a:buSzPct val="100000"/>
              <a:buAutoNum type="alphaUcPeriod"/>
            </a:pPr>
            <a:r>
              <a:rPr lang="en"/>
              <a:t>binary format</a:t>
            </a:r>
            <a:endParaRPr/>
          </a:p>
          <a:p>
            <a:pPr indent="-325755" lvl="0" marL="457200" rtl="0" algn="l">
              <a:spcBef>
                <a:spcPts val="0"/>
              </a:spcBef>
              <a:spcAft>
                <a:spcPts val="0"/>
              </a:spcAft>
              <a:buSzPct val="100000"/>
              <a:buAutoNum type="romanUcPeriod"/>
            </a:pPr>
            <a:r>
              <a:rPr lang="en"/>
              <a:t>Audio Effects</a:t>
            </a:r>
            <a:endParaRPr/>
          </a:p>
          <a:p>
            <a:pPr indent="-304165" lvl="1" marL="914400" rtl="0" algn="l">
              <a:spcBef>
                <a:spcPts val="0"/>
              </a:spcBef>
              <a:spcAft>
                <a:spcPts val="0"/>
              </a:spcAft>
              <a:buSzPct val="100000"/>
              <a:buAutoNum type="alphaUcPeriod"/>
            </a:pPr>
            <a:r>
              <a:rPr lang="en"/>
              <a:t>EQ</a:t>
            </a:r>
            <a:endParaRPr/>
          </a:p>
          <a:p>
            <a:pPr indent="-304165" lvl="1" marL="914400" rtl="0" algn="l">
              <a:spcBef>
                <a:spcPts val="0"/>
              </a:spcBef>
              <a:spcAft>
                <a:spcPts val="0"/>
              </a:spcAft>
              <a:buSzPct val="100000"/>
              <a:buAutoNum type="alphaUcPeriod"/>
            </a:pPr>
            <a:r>
              <a:rPr lang="en"/>
              <a:t>S</a:t>
            </a:r>
            <a:r>
              <a:rPr lang="en"/>
              <a:t>aturation/Distortion</a:t>
            </a:r>
            <a:endParaRPr/>
          </a:p>
          <a:p>
            <a:pPr indent="-304165" lvl="1" marL="914400" rtl="0" algn="l">
              <a:spcBef>
                <a:spcPts val="0"/>
              </a:spcBef>
              <a:spcAft>
                <a:spcPts val="0"/>
              </a:spcAft>
              <a:buSzPct val="100000"/>
              <a:buAutoNum type="alphaUcPeriod"/>
            </a:pPr>
            <a:r>
              <a:rPr lang="en"/>
              <a:t>Compression</a:t>
            </a:r>
            <a:endParaRPr/>
          </a:p>
          <a:p>
            <a:pPr indent="-304165" lvl="1" marL="914400" rtl="0" algn="l">
              <a:spcBef>
                <a:spcPts val="0"/>
              </a:spcBef>
              <a:spcAft>
                <a:spcPts val="0"/>
              </a:spcAft>
              <a:buSzPct val="100000"/>
              <a:buAutoNum type="alphaUcPeriod"/>
            </a:pPr>
            <a:r>
              <a:rPr lang="en"/>
              <a:t>Reverb</a:t>
            </a:r>
            <a:endParaRPr/>
          </a:p>
          <a:p>
            <a:pPr indent="-304165" lvl="1" marL="914400" rtl="0" algn="l">
              <a:spcBef>
                <a:spcPts val="0"/>
              </a:spcBef>
              <a:spcAft>
                <a:spcPts val="0"/>
              </a:spcAft>
              <a:buSzPct val="100000"/>
              <a:buAutoNum type="alphaUcPeriod"/>
            </a:pPr>
            <a:r>
              <a:rPr lang="en"/>
              <a:t>Limiting/Clipping</a:t>
            </a:r>
            <a:endParaRPr/>
          </a:p>
          <a:p>
            <a:pPr indent="-304165" lvl="1" marL="914400" rtl="0" algn="l">
              <a:spcBef>
                <a:spcPts val="0"/>
              </a:spcBef>
              <a:spcAft>
                <a:spcPts val="0"/>
              </a:spcAft>
              <a:buSzPct val="100000"/>
              <a:buAutoNum type="alphaUcPeriod"/>
            </a:pPr>
            <a:r>
              <a:rPr lang="en"/>
              <a:t>Panning</a:t>
            </a:r>
            <a:endParaRPr/>
          </a:p>
          <a:p>
            <a:pPr indent="-304165" lvl="1" marL="914400" rtl="0" algn="l">
              <a:spcBef>
                <a:spcPts val="0"/>
              </a:spcBef>
              <a:spcAft>
                <a:spcPts val="0"/>
              </a:spcAft>
              <a:buSzPct val="100000"/>
              <a:buAutoNum type="alphaUcPeriod"/>
            </a:pPr>
            <a:r>
              <a:rPr lang="en"/>
              <a:t>Delay</a:t>
            </a:r>
            <a:endParaRPr/>
          </a:p>
          <a:p>
            <a:pPr indent="-304165" lvl="1" marL="914400" rtl="0" algn="l">
              <a:spcBef>
                <a:spcPts val="0"/>
              </a:spcBef>
              <a:spcAft>
                <a:spcPts val="0"/>
              </a:spcAft>
              <a:buSzPct val="100000"/>
              <a:buAutoNum type="alphaUcPeriod"/>
            </a:pPr>
            <a:r>
              <a:rPr lang="en"/>
              <a:t>Chorus</a:t>
            </a:r>
            <a:endParaRPr/>
          </a:p>
          <a:p>
            <a:pPr indent="-325755" lvl="0" marL="457200" rtl="0" algn="l">
              <a:spcBef>
                <a:spcPts val="0"/>
              </a:spcBef>
              <a:spcAft>
                <a:spcPts val="0"/>
              </a:spcAft>
              <a:buSzPct val="100000"/>
              <a:buAutoNum type="romanUcPeriod"/>
            </a:pPr>
            <a:r>
              <a:rPr lang="en"/>
              <a:t>Controls</a:t>
            </a:r>
            <a:endParaRPr/>
          </a:p>
          <a:p>
            <a:pPr indent="-304165" lvl="1" marL="914400" rtl="0" algn="l">
              <a:spcBef>
                <a:spcPts val="0"/>
              </a:spcBef>
              <a:spcAft>
                <a:spcPts val="0"/>
              </a:spcAft>
              <a:buSzPct val="100000"/>
              <a:buAutoNum type="alphaUcPeriod"/>
            </a:pPr>
            <a:r>
              <a:rPr lang="en"/>
              <a:t>Automation clip</a:t>
            </a:r>
            <a:endParaRPr/>
          </a:p>
          <a:p>
            <a:pPr indent="-304165" lvl="1" marL="914400" rtl="0" algn="l">
              <a:spcBef>
                <a:spcPts val="0"/>
              </a:spcBef>
              <a:spcAft>
                <a:spcPts val="0"/>
              </a:spcAft>
              <a:buSzPct val="100000"/>
              <a:buAutoNum type="alphaUcPeriod"/>
            </a:pPr>
            <a:r>
              <a:rPr lang="en"/>
              <a:t>LFO</a:t>
            </a:r>
            <a:endParaRPr/>
          </a:p>
        </p:txBody>
      </p:sp>
      <p:pic>
        <p:nvPicPr>
          <p:cNvPr id="141" name="Google Shape;141;p23"/>
          <p:cNvPicPr preferRelativeResize="0"/>
          <p:nvPr/>
        </p:nvPicPr>
        <p:blipFill>
          <a:blip r:embed="rId3">
            <a:alphaModFix/>
          </a:blip>
          <a:stretch>
            <a:fillRect/>
          </a:stretch>
        </p:blipFill>
        <p:spPr>
          <a:xfrm>
            <a:off x="3130675" y="1274813"/>
            <a:ext cx="5676825" cy="259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2390650" y="366713"/>
            <a:ext cx="5715000" cy="4410075"/>
          </a:xfrm>
          <a:prstGeom prst="rect">
            <a:avLst/>
          </a:prstGeom>
          <a:noFill/>
          <a:ln>
            <a:noFill/>
          </a:ln>
        </p:spPr>
      </p:pic>
      <p:pic>
        <p:nvPicPr>
          <p:cNvPr id="147" name="Google Shape;147;p24"/>
          <p:cNvPicPr preferRelativeResize="0"/>
          <p:nvPr/>
        </p:nvPicPr>
        <p:blipFill>
          <a:blip r:embed="rId4">
            <a:alphaModFix/>
          </a:blip>
          <a:stretch>
            <a:fillRect/>
          </a:stretch>
        </p:blipFill>
        <p:spPr>
          <a:xfrm>
            <a:off x="1245075" y="3555975"/>
            <a:ext cx="933450" cy="628650"/>
          </a:xfrm>
          <a:prstGeom prst="rect">
            <a:avLst/>
          </a:prstGeom>
          <a:noFill/>
          <a:ln>
            <a:noFill/>
          </a:ln>
        </p:spPr>
      </p:pic>
      <p:pic>
        <p:nvPicPr>
          <p:cNvPr id="148" name="Google Shape;148;p24"/>
          <p:cNvPicPr preferRelativeResize="0"/>
          <p:nvPr/>
        </p:nvPicPr>
        <p:blipFill>
          <a:blip r:embed="rId5">
            <a:alphaModFix/>
          </a:blip>
          <a:stretch>
            <a:fillRect/>
          </a:stretch>
        </p:blipFill>
        <p:spPr>
          <a:xfrm>
            <a:off x="1230775" y="1251125"/>
            <a:ext cx="962025" cy="685800"/>
          </a:xfrm>
          <a:prstGeom prst="rect">
            <a:avLst/>
          </a:prstGeom>
          <a:noFill/>
          <a:ln>
            <a:noFill/>
          </a:ln>
        </p:spPr>
      </p:pic>
      <p:sp>
        <p:nvSpPr>
          <p:cNvPr id="149" name="Google Shape;149;p24"/>
          <p:cNvSpPr txBox="1"/>
          <p:nvPr/>
        </p:nvSpPr>
        <p:spPr>
          <a:xfrm>
            <a:off x="175075" y="21422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Ubuntu"/>
                <a:ea typeface="Ubuntu"/>
                <a:cs typeface="Ubuntu"/>
                <a:sym typeface="Ubuntu"/>
              </a:rPr>
              <a:t>Digital Audio: Not perfect, but good enough - human ears typically don’t notice the difference</a:t>
            </a:r>
            <a:endParaRPr sz="1800">
              <a:solidFill>
                <a:schemeClr val="lt2"/>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DSP (Digital Signal Processing)</a:t>
            </a:r>
            <a:endParaRPr/>
          </a:p>
        </p:txBody>
      </p:sp>
      <p:sp>
        <p:nvSpPr>
          <p:cNvPr id="155" name="Google Shape;15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Conducting mathematical manipulation on a waveform stored digitally.</a:t>
            </a:r>
            <a:endParaRPr/>
          </a:p>
        </p:txBody>
      </p:sp>
      <p:pic>
        <p:nvPicPr>
          <p:cNvPr id="156" name="Google Shape;156;p25"/>
          <p:cNvPicPr preferRelativeResize="0"/>
          <p:nvPr/>
        </p:nvPicPr>
        <p:blipFill>
          <a:blip r:embed="rId3">
            <a:alphaModFix/>
          </a:blip>
          <a:stretch>
            <a:fillRect/>
          </a:stretch>
        </p:blipFill>
        <p:spPr>
          <a:xfrm>
            <a:off x="935738" y="1823402"/>
            <a:ext cx="7272525" cy="2698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Sampling</a:t>
            </a:r>
            <a:endParaRPr/>
          </a:p>
        </p:txBody>
      </p:sp>
      <p:sp>
        <p:nvSpPr>
          <p:cNvPr id="162" name="Google Shape;16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Picking even time intervals to collect data, thus capturing the </a:t>
            </a:r>
            <a:r>
              <a:rPr lang="en" sz="1600"/>
              <a:t>essence</a:t>
            </a:r>
            <a:r>
              <a:rPr lang="en" sz="1600"/>
              <a:t> of the wave. Higher frequency -&gt; more detailed digital representation of an analog wave.</a:t>
            </a:r>
            <a:endParaRPr sz="1600"/>
          </a:p>
          <a:p>
            <a:pPr indent="0" lvl="0" marL="0" rtl="0" algn="l">
              <a:spcBef>
                <a:spcPts val="1200"/>
              </a:spcBef>
              <a:spcAft>
                <a:spcPts val="1200"/>
              </a:spcAft>
              <a:buNone/>
            </a:pPr>
            <a:r>
              <a:rPr lang="en" sz="1600"/>
              <a:t>Nyquist-Shannon Sampling Theorem / Nyquist Frequency</a:t>
            </a:r>
            <a:endParaRPr sz="1600"/>
          </a:p>
        </p:txBody>
      </p:sp>
      <p:pic>
        <p:nvPicPr>
          <p:cNvPr id="163" name="Google Shape;163;p26"/>
          <p:cNvPicPr preferRelativeResize="0"/>
          <p:nvPr/>
        </p:nvPicPr>
        <p:blipFill>
          <a:blip r:embed="rId3">
            <a:alphaModFix/>
          </a:blip>
          <a:stretch>
            <a:fillRect/>
          </a:stretch>
        </p:blipFill>
        <p:spPr>
          <a:xfrm>
            <a:off x="2002863" y="2530525"/>
            <a:ext cx="6829425" cy="2038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Fourier</a:t>
            </a:r>
            <a:r>
              <a:rPr lang="en"/>
              <a:t> Transform/FFT</a:t>
            </a:r>
            <a:endParaRPr/>
          </a:p>
        </p:txBody>
      </p:sp>
      <p:sp>
        <p:nvSpPr>
          <p:cNvPr id="169" name="Google Shape;16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FFT e</a:t>
            </a:r>
            <a:r>
              <a:rPr lang="en" sz="1500"/>
              <a:t>ssentially converts time signals to the frequency domain (or reverse), allowing them to be analyzed with our SPAN VST.</a:t>
            </a:r>
            <a:endParaRPr sz="1500"/>
          </a:p>
          <a:p>
            <a:pPr indent="0" lvl="0" marL="0" rtl="0" algn="l">
              <a:spcBef>
                <a:spcPts val="1200"/>
              </a:spcBef>
              <a:spcAft>
                <a:spcPts val="1200"/>
              </a:spcAft>
              <a:buNone/>
            </a:pPr>
            <a:r>
              <a:rPr lang="en" sz="1500"/>
              <a:t>Fourier Transform is a function, but FFT is more like an algorithm.</a:t>
            </a:r>
            <a:endParaRPr sz="1500"/>
          </a:p>
        </p:txBody>
      </p:sp>
      <p:pic>
        <p:nvPicPr>
          <p:cNvPr id="170" name="Google Shape;170;p27"/>
          <p:cNvPicPr preferRelativeResize="0"/>
          <p:nvPr/>
        </p:nvPicPr>
        <p:blipFill>
          <a:blip r:embed="rId3">
            <a:alphaModFix/>
          </a:blip>
          <a:stretch>
            <a:fillRect/>
          </a:stretch>
        </p:blipFill>
        <p:spPr>
          <a:xfrm>
            <a:off x="4685075" y="2521125"/>
            <a:ext cx="3394399" cy="2376075"/>
          </a:xfrm>
          <a:prstGeom prst="rect">
            <a:avLst/>
          </a:prstGeom>
          <a:noFill/>
          <a:ln>
            <a:noFill/>
          </a:ln>
        </p:spPr>
      </p:pic>
      <p:pic>
        <p:nvPicPr>
          <p:cNvPr id="171" name="Google Shape;171;p27"/>
          <p:cNvPicPr preferRelativeResize="0"/>
          <p:nvPr/>
        </p:nvPicPr>
        <p:blipFill>
          <a:blip r:embed="rId4">
            <a:alphaModFix/>
          </a:blip>
          <a:stretch>
            <a:fillRect/>
          </a:stretch>
        </p:blipFill>
        <p:spPr>
          <a:xfrm>
            <a:off x="447825" y="2571738"/>
            <a:ext cx="3771900" cy="1933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Codec</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Encodes/decodes audio data to and from digital format (see next slide)</a:t>
            </a:r>
            <a:endParaRPr/>
          </a:p>
        </p:txBody>
      </p:sp>
      <p:pic>
        <p:nvPicPr>
          <p:cNvPr id="178" name="Google Shape;178;p28"/>
          <p:cNvPicPr preferRelativeResize="0"/>
          <p:nvPr/>
        </p:nvPicPr>
        <p:blipFill>
          <a:blip r:embed="rId3">
            <a:alphaModFix/>
          </a:blip>
          <a:stretch>
            <a:fillRect/>
          </a:stretch>
        </p:blipFill>
        <p:spPr>
          <a:xfrm>
            <a:off x="5424100" y="2045043"/>
            <a:ext cx="2780349" cy="2085275"/>
          </a:xfrm>
          <a:prstGeom prst="rect">
            <a:avLst/>
          </a:prstGeom>
          <a:noFill/>
          <a:ln>
            <a:noFill/>
          </a:ln>
        </p:spPr>
      </p:pic>
      <p:pic>
        <p:nvPicPr>
          <p:cNvPr descr="Let's take apart these wireless earbuds [Apple AirPods 2] and see all the components.  Then we'll explore audio codecs and the world of digital audio, and see how it all works.&#10;Check out https://www.pcbway.com/ for all kinds of PCBs, easy ordering, and quick delivery.&#10;Take a look at their PCB Assembly, for an inexpensive population of the components on your PCBs.&#10;For a holiday season discount, check out https://www.pcbway.com/activity/xmas2020sales.html&#10;&#10;This video explores the inner workings of wireless earbuds and specifically, we'll explore these Apple AirPods 2.  We'll give you a general overview of how these earbuds work, and then dive into how Audio is represented digitally.  We'll dive even deeper into Audio sampling rates, and audio bit depth.  Finally, we'll give a brief overview of audio file formats. &#10;&#10;Do you want to support in-depth engineering and technology education? Support us on: https://www.patreon.com/brancheducation &#10;&#10;Website: https://www.branch.education &#10;On Facebook: https://www.facebook.com/BranchEducation/ &#10;On Twitter: https://twitter.com/TeddyTablante &#10;On Insta: https://www.instagram.com/brancheducation/&#10;&#10;Or Join us on YouTube Memberships: https://www.youtube.com/channel/UCdp4_l1vPmpN-gDbUwhaRUQ/join&#10;&#10;Modeling, Animation- Victor Duarte (@victorvdr9) Digital Artist. http://www.victorvdr9.artstation.com&#10;Script,  Editing- Teddy Tablante  &#10;Twitter: @teddytablante&#10;Voice Over- Phil Lee&#10;&#10;Table of Contents: &#10;00:00 - Exploring Wireless Earbuds&#10;02:18 - All the Components inside Apple AirPods 2&#10;04:41 - How Wireless Earbuds Work&#10;06:14 - What are Codecs?&#10;08:47 - Sampling Frequency &amp; Bit depth&#10;15:21 - Audio File Formats .mp3 .flac&#10;16:46 - Wrap Up!&#10;&#10;Key Branches from this video are: Speakers, How does sound work?, How does sound travel?&#10;&#10;Erratum:  &#10;&#10;Animation built using Blender 2.90.1 https://www.blender.org/&#10;Post with Adobe Premiere Pro&#10;&#10;Internet References: &#10;Audio Codecs and Audio Data Converter Ics www.maximintegrated.com/en/products/analog/audio/audio-codecs-and-audio-data-converter-ics.html&#10;&#10;Audio File Size Calculator&#10;toolstud.io/video/audiosize.php?samplerate=44100&amp;sampledepth=24&amp;channelcount=2&amp;timeduration=60&amp;timeunit=seconds&#10;&#10;Dempsey, Joe. &quot;How do MP3 and WAV Files differ?&quot;  Studio . www.dawsons.co.uk/blog/how-do-mp3-and-wav-files-differ&#10;&#10;Wikipedia contributors. &quot;Analog Signal&quot;. &quot;Audio Bit Depth&quot;. &quot;Audio Coding Format&quot;. &quot;Bit Rate&quot;. &quot;Codec&quot;. &quot;Compact Disc Digital Audio&quot;. &quot;Digital Audio&quot;. &quot;MP3&quot;. &quot;Nyquist-Shannon Sampling Theorem&quot;. &quot;Pulse-Code Modulation&quot;. &quot;Sampling Rate&quot;. &quot;Sampling (Signal processing)&quot;.     Wikipedia, The Free Encyclopedia. Wikipedia, The Free Encyclopedia, Visited November, 2020&#10;&#10;&#10;#Wireless #Earbuds #AirPods" id="179" name="Google Shape;179;p28" title="The Engineering Inside Wireless Earbuds || How do Wireless Earbuds and Audio Codecs Work?">
            <a:hlinkClick r:id="rId4"/>
          </p:cNvPr>
          <p:cNvPicPr preferRelativeResize="0"/>
          <p:nvPr/>
        </p:nvPicPr>
        <p:blipFill>
          <a:blip r:embed="rId5">
            <a:alphaModFix/>
          </a:blip>
          <a:stretch>
            <a:fillRect/>
          </a:stretch>
        </p:blipFill>
        <p:spPr>
          <a:xfrm>
            <a:off x="983125" y="1730275"/>
            <a:ext cx="3702425" cy="277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Raw Audio Format</a:t>
            </a:r>
            <a:endParaRPr/>
          </a:p>
        </p:txBody>
      </p:sp>
      <p:sp>
        <p:nvSpPr>
          <p:cNvPr id="185" name="Google Shape;185;p29"/>
          <p:cNvSpPr txBox="1"/>
          <p:nvPr>
            <p:ph idx="1" type="body"/>
          </p:nvPr>
        </p:nvSpPr>
        <p:spPr>
          <a:xfrm>
            <a:off x="311700" y="1152475"/>
            <a:ext cx="463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MATLAB is now </a:t>
            </a:r>
            <a:r>
              <a:rPr lang="en" sz="1600"/>
              <a:t>offered</a:t>
            </a:r>
            <a:r>
              <a:rPr lang="en" sz="1600"/>
              <a:t> to UCF Students free!</a:t>
            </a:r>
            <a:endParaRPr sz="1600"/>
          </a:p>
          <a:p>
            <a:pPr indent="0" lvl="0" marL="0" rtl="0" algn="l">
              <a:spcBef>
                <a:spcPts val="1200"/>
              </a:spcBef>
              <a:spcAft>
                <a:spcPts val="0"/>
              </a:spcAft>
              <a:buNone/>
            </a:pPr>
            <a:r>
              <a:rPr lang="en" sz="1600"/>
              <a:t>A quick way to view the digital audio is this function:</a:t>
            </a:r>
            <a:endParaRPr sz="1600"/>
          </a:p>
          <a:p>
            <a:pPr indent="0" lvl="0" marL="0" rtl="0" algn="l">
              <a:spcBef>
                <a:spcPts val="1200"/>
              </a:spcBef>
              <a:spcAft>
                <a:spcPts val="1200"/>
              </a:spcAft>
              <a:buNone/>
            </a:pPr>
            <a:r>
              <a:rPr lang="en" sz="1600"/>
              <a:t>Can you guess why there are 2 columns of data?</a:t>
            </a:r>
            <a:endParaRPr sz="1600"/>
          </a:p>
        </p:txBody>
      </p:sp>
      <p:pic>
        <p:nvPicPr>
          <p:cNvPr id="186" name="Google Shape;186;p29"/>
          <p:cNvPicPr preferRelativeResize="0"/>
          <p:nvPr/>
        </p:nvPicPr>
        <p:blipFill>
          <a:blip r:embed="rId3">
            <a:alphaModFix/>
          </a:blip>
          <a:stretch>
            <a:fillRect/>
          </a:stretch>
        </p:blipFill>
        <p:spPr>
          <a:xfrm>
            <a:off x="311700" y="3313125"/>
            <a:ext cx="4343400" cy="676275"/>
          </a:xfrm>
          <a:prstGeom prst="rect">
            <a:avLst/>
          </a:prstGeom>
          <a:noFill/>
          <a:ln>
            <a:noFill/>
          </a:ln>
        </p:spPr>
      </p:pic>
      <p:pic>
        <p:nvPicPr>
          <p:cNvPr id="187" name="Google Shape;187;p29"/>
          <p:cNvPicPr preferRelativeResize="0"/>
          <p:nvPr/>
        </p:nvPicPr>
        <p:blipFill>
          <a:blip r:embed="rId4">
            <a:alphaModFix/>
          </a:blip>
          <a:stretch>
            <a:fillRect/>
          </a:stretch>
        </p:blipFill>
        <p:spPr>
          <a:xfrm>
            <a:off x="4691375" y="3277874"/>
            <a:ext cx="4343400" cy="7467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Equalizer (EQ)</a:t>
            </a:r>
            <a:endParaRPr/>
          </a:p>
        </p:txBody>
      </p:sp>
      <p:sp>
        <p:nvSpPr>
          <p:cNvPr id="193" name="Google Shape;19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0"/>
          <p:cNvPicPr preferRelativeResize="0"/>
          <p:nvPr/>
        </p:nvPicPr>
        <p:blipFill>
          <a:blip r:embed="rId3">
            <a:alphaModFix/>
          </a:blip>
          <a:stretch>
            <a:fillRect/>
          </a:stretch>
        </p:blipFill>
        <p:spPr>
          <a:xfrm>
            <a:off x="3606325" y="1721850"/>
            <a:ext cx="4890924" cy="2551426"/>
          </a:xfrm>
          <a:prstGeom prst="rect">
            <a:avLst/>
          </a:prstGeom>
          <a:noFill/>
          <a:ln>
            <a:noFill/>
          </a:ln>
        </p:spPr>
      </p:pic>
      <p:pic>
        <p:nvPicPr>
          <p:cNvPr id="195" name="Google Shape;195;p30"/>
          <p:cNvPicPr preferRelativeResize="0"/>
          <p:nvPr/>
        </p:nvPicPr>
        <p:blipFill>
          <a:blip r:embed="rId4">
            <a:alphaModFix/>
          </a:blip>
          <a:stretch>
            <a:fillRect/>
          </a:stretch>
        </p:blipFill>
        <p:spPr>
          <a:xfrm>
            <a:off x="538325" y="1665188"/>
            <a:ext cx="2566951" cy="2664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Filtering/EQ Techniques</a:t>
            </a:r>
            <a:endParaRPr/>
          </a:p>
        </p:txBody>
      </p:sp>
      <p:sp>
        <p:nvSpPr>
          <p:cNvPr id="201" name="Google Shape;201;p31"/>
          <p:cNvSpPr txBox="1"/>
          <p:nvPr>
            <p:ph idx="1" type="body"/>
          </p:nvPr>
        </p:nvSpPr>
        <p:spPr>
          <a:xfrm>
            <a:off x="5215975" y="1152475"/>
            <a:ext cx="361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&lt; </a:t>
            </a:r>
            <a:r>
              <a:rPr lang="en" sz="1600"/>
              <a:t>Filters from LC2</a:t>
            </a:r>
            <a:endParaRPr sz="1600"/>
          </a:p>
          <a:p>
            <a:pPr indent="0" lvl="0" marL="0" rtl="0" algn="l">
              <a:spcBef>
                <a:spcPts val="1200"/>
              </a:spcBef>
              <a:spcAft>
                <a:spcPts val="1200"/>
              </a:spcAft>
              <a:buNone/>
            </a:pPr>
            <a:r>
              <a:rPr lang="en" sz="1600"/>
              <a:t>Frequency sweeping (search for resonance)</a:t>
            </a:r>
            <a:endParaRPr sz="1600"/>
          </a:p>
        </p:txBody>
      </p:sp>
      <p:pic>
        <p:nvPicPr>
          <p:cNvPr id="202" name="Google Shape;202;p31"/>
          <p:cNvPicPr preferRelativeResize="0"/>
          <p:nvPr/>
        </p:nvPicPr>
        <p:blipFill>
          <a:blip r:embed="rId3">
            <a:alphaModFix/>
          </a:blip>
          <a:stretch>
            <a:fillRect/>
          </a:stretch>
        </p:blipFill>
        <p:spPr>
          <a:xfrm>
            <a:off x="311700" y="1252825"/>
            <a:ext cx="4762500" cy="3143250"/>
          </a:xfrm>
          <a:prstGeom prst="rect">
            <a:avLst/>
          </a:prstGeom>
          <a:noFill/>
          <a:ln>
            <a:noFill/>
          </a:ln>
        </p:spPr>
      </p:pic>
      <p:pic>
        <p:nvPicPr>
          <p:cNvPr id="203" name="Google Shape;203;p31"/>
          <p:cNvPicPr preferRelativeResize="0"/>
          <p:nvPr/>
        </p:nvPicPr>
        <p:blipFill>
          <a:blip r:embed="rId4">
            <a:alphaModFix/>
          </a:blip>
          <a:stretch>
            <a:fillRect/>
          </a:stretch>
        </p:blipFill>
        <p:spPr>
          <a:xfrm>
            <a:off x="5312545" y="2236425"/>
            <a:ext cx="3272225" cy="2159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Saturation</a:t>
            </a:r>
            <a:endParaRPr/>
          </a:p>
        </p:txBody>
      </p:sp>
      <p:sp>
        <p:nvSpPr>
          <p:cNvPr id="209" name="Google Shape;209;p32"/>
          <p:cNvSpPr txBox="1"/>
          <p:nvPr>
            <p:ph idx="1" type="body"/>
          </p:nvPr>
        </p:nvSpPr>
        <p:spPr>
          <a:xfrm>
            <a:off x="311700" y="1152475"/>
            <a:ext cx="306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subtle form of distortion that adds pleasant harmonics, warmth, and color to a signal.</a:t>
            </a:r>
            <a:endParaRPr/>
          </a:p>
          <a:p>
            <a:pPr indent="0" lvl="0" marL="0" rtl="0" algn="l">
              <a:spcBef>
                <a:spcPts val="1200"/>
              </a:spcBef>
              <a:spcAft>
                <a:spcPts val="1200"/>
              </a:spcAft>
              <a:buNone/>
            </a:pPr>
            <a:r>
              <a:rPr lang="en"/>
              <a:t>Driven through Tape, Tube, or Transistor</a:t>
            </a:r>
            <a:endParaRPr/>
          </a:p>
        </p:txBody>
      </p:sp>
      <p:pic>
        <p:nvPicPr>
          <p:cNvPr id="210" name="Google Shape;210;p32"/>
          <p:cNvPicPr preferRelativeResize="0"/>
          <p:nvPr/>
        </p:nvPicPr>
        <p:blipFill>
          <a:blip r:embed="rId3">
            <a:alphaModFix/>
          </a:blip>
          <a:stretch>
            <a:fillRect/>
          </a:stretch>
        </p:blipFill>
        <p:spPr>
          <a:xfrm>
            <a:off x="5278925" y="1239488"/>
            <a:ext cx="3458525" cy="3242375"/>
          </a:xfrm>
          <a:prstGeom prst="rect">
            <a:avLst/>
          </a:prstGeom>
          <a:noFill/>
          <a:ln>
            <a:noFill/>
          </a:ln>
        </p:spPr>
      </p:pic>
      <p:pic>
        <p:nvPicPr>
          <p:cNvPr id="211" name="Google Shape;211;p32"/>
          <p:cNvPicPr preferRelativeResize="0"/>
          <p:nvPr/>
        </p:nvPicPr>
        <p:blipFill>
          <a:blip r:embed="rId4">
            <a:alphaModFix/>
          </a:blip>
          <a:stretch>
            <a:fillRect/>
          </a:stretch>
        </p:blipFill>
        <p:spPr>
          <a:xfrm>
            <a:off x="3457851" y="1383369"/>
            <a:ext cx="1638625" cy="30534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2734738" y="194112"/>
            <a:ext cx="3674524" cy="4755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311700" y="2571750"/>
            <a:ext cx="1779200" cy="1779200"/>
          </a:xfrm>
          <a:prstGeom prst="rect">
            <a:avLst/>
          </a:prstGeom>
          <a:noFill/>
          <a:ln>
            <a:noFill/>
          </a:ln>
        </p:spPr>
      </p:pic>
      <p:sp>
        <p:nvSpPr>
          <p:cNvPr id="217" name="Google Shape;21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Distortion/Overdrive</a:t>
            </a:r>
            <a:endParaRPr/>
          </a:p>
        </p:txBody>
      </p:sp>
      <p:pic>
        <p:nvPicPr>
          <p:cNvPr id="218" name="Google Shape;218;p33"/>
          <p:cNvPicPr preferRelativeResize="0"/>
          <p:nvPr/>
        </p:nvPicPr>
        <p:blipFill>
          <a:blip r:embed="rId4">
            <a:alphaModFix/>
          </a:blip>
          <a:stretch>
            <a:fillRect/>
          </a:stretch>
        </p:blipFill>
        <p:spPr>
          <a:xfrm>
            <a:off x="2297100" y="2571753"/>
            <a:ext cx="6608451" cy="2318450"/>
          </a:xfrm>
          <a:prstGeom prst="rect">
            <a:avLst/>
          </a:prstGeom>
          <a:noFill/>
          <a:ln>
            <a:noFill/>
          </a:ln>
        </p:spPr>
      </p:pic>
      <p:sp>
        <p:nvSpPr>
          <p:cNvPr id="219" name="Google Shape;21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Increases gain and adds a fuzzy, gritty tone.</a:t>
            </a:r>
            <a:endParaRPr/>
          </a:p>
        </p:txBody>
      </p:sp>
      <p:pic>
        <p:nvPicPr>
          <p:cNvPr id="220" name="Google Shape;220;p33"/>
          <p:cNvPicPr preferRelativeResize="0"/>
          <p:nvPr/>
        </p:nvPicPr>
        <p:blipFill>
          <a:blip r:embed="rId5">
            <a:alphaModFix/>
          </a:blip>
          <a:stretch>
            <a:fillRect/>
          </a:stretch>
        </p:blipFill>
        <p:spPr>
          <a:xfrm>
            <a:off x="5883975" y="410513"/>
            <a:ext cx="1695450" cy="1914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Compression</a:t>
            </a:r>
            <a:endParaRPr/>
          </a:p>
        </p:txBody>
      </p:sp>
      <p:sp>
        <p:nvSpPr>
          <p:cNvPr id="226" name="Google Shape;226;p34"/>
          <p:cNvSpPr txBox="1"/>
          <p:nvPr>
            <p:ph idx="1" type="body"/>
          </p:nvPr>
        </p:nvSpPr>
        <p:spPr>
          <a:xfrm>
            <a:off x="311700" y="1152475"/>
            <a:ext cx="287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downloaded a compressor (see later slide)</a:t>
            </a:r>
            <a:endParaRPr/>
          </a:p>
        </p:txBody>
      </p:sp>
      <p:pic>
        <p:nvPicPr>
          <p:cNvPr id="227" name="Google Shape;227;p34"/>
          <p:cNvPicPr preferRelativeResize="0"/>
          <p:nvPr/>
        </p:nvPicPr>
        <p:blipFill>
          <a:blip r:embed="rId3">
            <a:alphaModFix/>
          </a:blip>
          <a:stretch>
            <a:fillRect/>
          </a:stretch>
        </p:blipFill>
        <p:spPr>
          <a:xfrm>
            <a:off x="3300175" y="1311923"/>
            <a:ext cx="5600326" cy="2708474"/>
          </a:xfrm>
          <a:prstGeom prst="rect">
            <a:avLst/>
          </a:prstGeom>
          <a:noFill/>
          <a:ln>
            <a:noFill/>
          </a:ln>
        </p:spPr>
      </p:pic>
      <p:pic>
        <p:nvPicPr>
          <p:cNvPr id="228" name="Google Shape;228;p34"/>
          <p:cNvPicPr preferRelativeResize="0"/>
          <p:nvPr/>
        </p:nvPicPr>
        <p:blipFill>
          <a:blip r:embed="rId4">
            <a:alphaModFix/>
          </a:blip>
          <a:stretch>
            <a:fillRect/>
          </a:stretch>
        </p:blipFill>
        <p:spPr>
          <a:xfrm>
            <a:off x="126850" y="2712500"/>
            <a:ext cx="3059625" cy="1394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Reverb</a:t>
            </a:r>
            <a:endParaRPr/>
          </a:p>
        </p:txBody>
      </p:sp>
      <p:sp>
        <p:nvSpPr>
          <p:cNvPr id="234" name="Google Shape;23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Many types: plate, spring, digital, etc</a:t>
            </a:r>
            <a:endParaRPr/>
          </a:p>
        </p:txBody>
      </p:sp>
      <p:pic>
        <p:nvPicPr>
          <p:cNvPr id="235" name="Google Shape;235;p35"/>
          <p:cNvPicPr preferRelativeResize="0"/>
          <p:nvPr/>
        </p:nvPicPr>
        <p:blipFill>
          <a:blip r:embed="rId3">
            <a:alphaModFix/>
          </a:blip>
          <a:stretch>
            <a:fillRect/>
          </a:stretch>
        </p:blipFill>
        <p:spPr>
          <a:xfrm>
            <a:off x="5746675" y="420225"/>
            <a:ext cx="1605725" cy="1413475"/>
          </a:xfrm>
          <a:prstGeom prst="rect">
            <a:avLst/>
          </a:prstGeom>
          <a:noFill/>
          <a:ln>
            <a:noFill/>
          </a:ln>
        </p:spPr>
      </p:pic>
      <p:pic>
        <p:nvPicPr>
          <p:cNvPr id="236" name="Google Shape;236;p35"/>
          <p:cNvPicPr preferRelativeResize="0"/>
          <p:nvPr/>
        </p:nvPicPr>
        <p:blipFill>
          <a:blip r:embed="rId4">
            <a:alphaModFix/>
          </a:blip>
          <a:stretch>
            <a:fillRect/>
          </a:stretch>
        </p:blipFill>
        <p:spPr>
          <a:xfrm>
            <a:off x="4653025" y="2016925"/>
            <a:ext cx="4096800" cy="2218810"/>
          </a:xfrm>
          <a:prstGeom prst="rect">
            <a:avLst/>
          </a:prstGeom>
          <a:noFill/>
          <a:ln>
            <a:noFill/>
          </a:ln>
        </p:spPr>
      </p:pic>
      <p:pic>
        <p:nvPicPr>
          <p:cNvPr id="237" name="Google Shape;237;p35"/>
          <p:cNvPicPr preferRelativeResize="0"/>
          <p:nvPr/>
        </p:nvPicPr>
        <p:blipFill>
          <a:blip r:embed="rId5">
            <a:alphaModFix/>
          </a:blip>
          <a:stretch>
            <a:fillRect/>
          </a:stretch>
        </p:blipFill>
        <p:spPr>
          <a:xfrm>
            <a:off x="768750" y="1982918"/>
            <a:ext cx="3432326" cy="2286801"/>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Limiter</a:t>
            </a:r>
            <a:endParaRPr/>
          </a:p>
        </p:txBody>
      </p:sp>
      <p:sp>
        <p:nvSpPr>
          <p:cNvPr id="243" name="Google Shape;243;p36"/>
          <p:cNvSpPr txBox="1"/>
          <p:nvPr>
            <p:ph idx="1" type="body"/>
          </p:nvPr>
        </p:nvSpPr>
        <p:spPr>
          <a:xfrm>
            <a:off x="311700" y="1152475"/>
            <a:ext cx="364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Attenuates peaks of signals that exceed a threshold, similar to compression.</a:t>
            </a:r>
            <a:endParaRPr/>
          </a:p>
          <a:p>
            <a:pPr indent="0" lvl="0" marL="0" rtl="0" algn="l">
              <a:spcBef>
                <a:spcPts val="1200"/>
              </a:spcBef>
              <a:spcAft>
                <a:spcPts val="1200"/>
              </a:spcAft>
              <a:buNone/>
            </a:pPr>
            <a:r>
              <a:rPr lang="en"/>
              <a:t>Clipping is the most unforgiving form of limiting.</a:t>
            </a:r>
            <a:endParaRPr/>
          </a:p>
        </p:txBody>
      </p:sp>
      <p:pic>
        <p:nvPicPr>
          <p:cNvPr id="244" name="Google Shape;244;p36"/>
          <p:cNvPicPr preferRelativeResize="0"/>
          <p:nvPr/>
        </p:nvPicPr>
        <p:blipFill>
          <a:blip r:embed="rId3">
            <a:alphaModFix/>
          </a:blip>
          <a:stretch>
            <a:fillRect/>
          </a:stretch>
        </p:blipFill>
        <p:spPr>
          <a:xfrm>
            <a:off x="4048176" y="1216777"/>
            <a:ext cx="4858524" cy="3668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Panning</a:t>
            </a:r>
            <a:endParaRPr/>
          </a:p>
        </p:txBody>
      </p:sp>
      <p:sp>
        <p:nvSpPr>
          <p:cNvPr id="250" name="Google Shape;250;p37"/>
          <p:cNvSpPr txBox="1"/>
          <p:nvPr>
            <p:ph idx="1" type="body"/>
          </p:nvPr>
        </p:nvSpPr>
        <p:spPr>
          <a:xfrm>
            <a:off x="311700" y="1152475"/>
            <a:ext cx="3087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Distributes audio signal throughout stereo image.</a:t>
            </a:r>
            <a:endParaRPr/>
          </a:p>
          <a:p>
            <a:pPr indent="0" lvl="0" marL="0" rtl="0" algn="l">
              <a:spcBef>
                <a:spcPts val="1200"/>
              </a:spcBef>
              <a:spcAft>
                <a:spcPts val="0"/>
              </a:spcAft>
              <a:buNone/>
            </a:pPr>
            <a:r>
              <a:t/>
            </a:r>
            <a:endParaRPr/>
          </a:p>
          <a:p>
            <a:pPr indent="0" lvl="0" marL="0" rtl="0" algn="l">
              <a:spcBef>
                <a:spcPts val="1200"/>
              </a:spcBef>
              <a:spcAft>
                <a:spcPts val="0"/>
              </a:spcAft>
              <a:buNone/>
            </a:pPr>
            <a:r>
              <a:rPr i="1" lang="en">
                <a:solidFill>
                  <a:srgbClr val="FF0000"/>
                </a:solidFill>
              </a:rPr>
              <a:t>Bonus VST Download:</a:t>
            </a:r>
            <a:endParaRPr i="1">
              <a:solidFill>
                <a:srgbClr val="FF0000"/>
              </a:solidFill>
            </a:endParaRPr>
          </a:p>
          <a:p>
            <a:pPr indent="0" lvl="0" marL="0" rtl="0" algn="l">
              <a:spcBef>
                <a:spcPts val="1200"/>
              </a:spcBef>
              <a:spcAft>
                <a:spcPts val="0"/>
              </a:spcAft>
              <a:buNone/>
            </a:pPr>
            <a:r>
              <a:rPr lang="en" u="sng">
                <a:solidFill>
                  <a:schemeClr val="hlink"/>
                </a:solidFill>
                <a:hlinkClick r:id="rId3"/>
              </a:rPr>
              <a:t>https://www.izotope.com/en/products/ozone-imager.html</a:t>
            </a:r>
            <a:endParaRPr/>
          </a:p>
          <a:p>
            <a:pPr indent="0" lvl="0" marL="0" rtl="0" algn="l">
              <a:spcBef>
                <a:spcPts val="1200"/>
              </a:spcBef>
              <a:spcAft>
                <a:spcPts val="1200"/>
              </a:spcAft>
              <a:buNone/>
            </a:pPr>
            <a:r>
              <a:t/>
            </a:r>
            <a:endParaRPr/>
          </a:p>
        </p:txBody>
      </p:sp>
      <p:pic>
        <p:nvPicPr>
          <p:cNvPr id="251" name="Google Shape;251;p37"/>
          <p:cNvPicPr preferRelativeResize="0"/>
          <p:nvPr/>
        </p:nvPicPr>
        <p:blipFill>
          <a:blip r:embed="rId4">
            <a:alphaModFix/>
          </a:blip>
          <a:stretch>
            <a:fillRect/>
          </a:stretch>
        </p:blipFill>
        <p:spPr>
          <a:xfrm>
            <a:off x="3461950" y="1152475"/>
            <a:ext cx="5370351" cy="3020826"/>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Delay</a:t>
            </a:r>
            <a:endParaRPr/>
          </a:p>
        </p:txBody>
      </p:sp>
      <p:sp>
        <p:nvSpPr>
          <p:cNvPr id="257" name="Google Shape;257;p38"/>
          <p:cNvSpPr txBox="1"/>
          <p:nvPr>
            <p:ph idx="1" type="body"/>
          </p:nvPr>
        </p:nvSpPr>
        <p:spPr>
          <a:xfrm>
            <a:off x="311700" y="1152475"/>
            <a:ext cx="358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Input signal stored and played back, usually with a repetitive pattern that fades out gradually.</a:t>
            </a:r>
            <a:endParaRPr/>
          </a:p>
        </p:txBody>
      </p:sp>
      <p:pic>
        <p:nvPicPr>
          <p:cNvPr id="258" name="Google Shape;258;p38"/>
          <p:cNvPicPr preferRelativeResize="0"/>
          <p:nvPr/>
        </p:nvPicPr>
        <p:blipFill>
          <a:blip r:embed="rId3">
            <a:alphaModFix/>
          </a:blip>
          <a:stretch>
            <a:fillRect/>
          </a:stretch>
        </p:blipFill>
        <p:spPr>
          <a:xfrm>
            <a:off x="3959523" y="1138962"/>
            <a:ext cx="4872774" cy="3443425"/>
          </a:xfrm>
          <a:prstGeom prst="rect">
            <a:avLst/>
          </a:prstGeom>
          <a:noFill/>
          <a:ln>
            <a:noFill/>
          </a:ln>
        </p:spPr>
      </p:pic>
      <p:pic>
        <p:nvPicPr>
          <p:cNvPr id="259" name="Google Shape;259;p38"/>
          <p:cNvPicPr preferRelativeResize="0"/>
          <p:nvPr/>
        </p:nvPicPr>
        <p:blipFill>
          <a:blip r:embed="rId4">
            <a:alphaModFix/>
          </a:blip>
          <a:stretch>
            <a:fillRect/>
          </a:stretch>
        </p:blipFill>
        <p:spPr>
          <a:xfrm>
            <a:off x="988663" y="3037125"/>
            <a:ext cx="1914525" cy="59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Chorus</a:t>
            </a:r>
            <a:endParaRPr/>
          </a:p>
        </p:txBody>
      </p:sp>
      <p:sp>
        <p:nvSpPr>
          <p:cNvPr id="265" name="Google Shape;26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Signal mixed with delayed copies of itself, each having slight variation. Produces a grouping/duality effect.</a:t>
            </a:r>
            <a:endParaRPr/>
          </a:p>
        </p:txBody>
      </p:sp>
      <p:pic>
        <p:nvPicPr>
          <p:cNvPr id="266" name="Google Shape;266;p39"/>
          <p:cNvPicPr preferRelativeResize="0"/>
          <p:nvPr/>
        </p:nvPicPr>
        <p:blipFill>
          <a:blip r:embed="rId3">
            <a:alphaModFix/>
          </a:blip>
          <a:stretch>
            <a:fillRect/>
          </a:stretch>
        </p:blipFill>
        <p:spPr>
          <a:xfrm>
            <a:off x="4050550" y="1905350"/>
            <a:ext cx="1590875" cy="2845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Automation</a:t>
            </a:r>
            <a:endParaRPr/>
          </a:p>
        </p:txBody>
      </p:sp>
      <p:sp>
        <p:nvSpPr>
          <p:cNvPr id="272" name="Google Shape;27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Controlled autonomous movement of faders over time</a:t>
            </a:r>
            <a:endParaRPr/>
          </a:p>
        </p:txBody>
      </p:sp>
      <p:pic>
        <p:nvPicPr>
          <p:cNvPr id="273" name="Google Shape;273;p40"/>
          <p:cNvPicPr preferRelativeResize="0"/>
          <p:nvPr/>
        </p:nvPicPr>
        <p:blipFill>
          <a:blip r:embed="rId3">
            <a:alphaModFix/>
          </a:blip>
          <a:stretch>
            <a:fillRect/>
          </a:stretch>
        </p:blipFill>
        <p:spPr>
          <a:xfrm>
            <a:off x="4139575" y="2178775"/>
            <a:ext cx="4572000" cy="257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LFO - Low Frequency Oscillator</a:t>
            </a:r>
            <a:endParaRPr/>
          </a:p>
        </p:txBody>
      </p:sp>
      <p:sp>
        <p:nvSpPr>
          <p:cNvPr id="279" name="Google Shape;27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Changing a parameter over time, but with the pattern of a wave itself</a:t>
            </a:r>
            <a:endParaRPr/>
          </a:p>
        </p:txBody>
      </p:sp>
      <p:pic>
        <p:nvPicPr>
          <p:cNvPr id="280" name="Google Shape;280;p41"/>
          <p:cNvPicPr preferRelativeResize="0"/>
          <p:nvPr/>
        </p:nvPicPr>
        <p:blipFill>
          <a:blip r:embed="rId3">
            <a:alphaModFix/>
          </a:blip>
          <a:stretch>
            <a:fillRect/>
          </a:stretch>
        </p:blipFill>
        <p:spPr>
          <a:xfrm>
            <a:off x="2184225" y="1969813"/>
            <a:ext cx="4572000" cy="2314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Around the DAW</a:t>
            </a:r>
            <a:endParaRPr/>
          </a:p>
        </p:txBody>
      </p:sp>
      <p:sp>
        <p:nvSpPr>
          <p:cNvPr id="286" name="Google Shape;28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Beat/bassline editor</a:t>
            </a:r>
            <a:endParaRPr/>
          </a:p>
          <a:p>
            <a:pPr indent="0" lvl="0" marL="0" rtl="0" algn="ctr">
              <a:spcBef>
                <a:spcPts val="1200"/>
              </a:spcBef>
              <a:spcAft>
                <a:spcPts val="0"/>
              </a:spcAft>
              <a:buNone/>
            </a:pPr>
            <a:r>
              <a:rPr lang="en"/>
              <a:t>Piano Roll</a:t>
            </a:r>
            <a:endParaRPr/>
          </a:p>
          <a:p>
            <a:pPr indent="0" lvl="0" marL="0" rtl="0" algn="ctr">
              <a:spcBef>
                <a:spcPts val="1200"/>
              </a:spcBef>
              <a:spcAft>
                <a:spcPts val="0"/>
              </a:spcAft>
              <a:buNone/>
            </a:pPr>
            <a:r>
              <a:rPr lang="en"/>
              <a:t>Mixer/Effect Rack</a:t>
            </a:r>
            <a:endParaRPr/>
          </a:p>
          <a:p>
            <a:pPr indent="0" lvl="0" marL="0" rtl="0" algn="ctr">
              <a:spcBef>
                <a:spcPts val="1200"/>
              </a:spcBef>
              <a:spcAft>
                <a:spcPts val="0"/>
              </a:spcAft>
              <a:buNone/>
            </a:pPr>
            <a:r>
              <a:rPr lang="en"/>
              <a:t>Controller Rack</a:t>
            </a:r>
            <a:endParaRPr/>
          </a:p>
          <a:p>
            <a:pPr indent="0" lvl="0" marL="0" rtl="0" algn="ctr">
              <a:spcBef>
                <a:spcPts val="1200"/>
              </a:spcBef>
              <a:spcAft>
                <a:spcPts val="0"/>
              </a:spcAft>
              <a:buNone/>
            </a:pPr>
            <a:r>
              <a:rPr lang="en"/>
              <a:t>Song-editor/Playlist</a:t>
            </a:r>
            <a:endParaRPr/>
          </a:p>
          <a:p>
            <a:pPr indent="0" lvl="0" marL="0" rtl="0" algn="ctr">
              <a:spcBef>
                <a:spcPts val="1200"/>
              </a:spcBef>
              <a:spcAft>
                <a:spcPts val="0"/>
              </a:spcAft>
              <a:buNone/>
            </a:pPr>
            <a:r>
              <a:rPr lang="en"/>
              <a:t>Directories</a:t>
            </a:r>
            <a:endParaRPr/>
          </a:p>
          <a:p>
            <a:pPr indent="0" lvl="0" marL="0" rtl="0" algn="ctr">
              <a:spcBef>
                <a:spcPts val="1200"/>
              </a:spcBef>
              <a:spcAft>
                <a:spcPts val="1200"/>
              </a:spcAft>
              <a:buNone/>
            </a:pPr>
            <a:r>
              <a:rPr lang="en"/>
              <a:t>Preferences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355926" y="1112275"/>
            <a:ext cx="6320975" cy="2760675"/>
          </a:xfrm>
          <a:prstGeom prst="rect">
            <a:avLst/>
          </a:prstGeom>
          <a:noFill/>
          <a:ln>
            <a:noFill/>
          </a:ln>
        </p:spPr>
      </p:pic>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Audiophile</a:t>
            </a:r>
            <a:r>
              <a:rPr lang="en"/>
              <a:t> </a:t>
            </a:r>
            <a:r>
              <a:rPr lang="en"/>
              <a:t>≠ Audio file</a:t>
            </a:r>
            <a:endParaRPr/>
          </a:p>
        </p:txBody>
      </p:sp>
      <p:pic>
        <p:nvPicPr>
          <p:cNvPr id="83" name="Google Shape;83;p16"/>
          <p:cNvPicPr preferRelativeResize="0"/>
          <p:nvPr/>
        </p:nvPicPr>
        <p:blipFill>
          <a:blip r:embed="rId4">
            <a:alphaModFix/>
          </a:blip>
          <a:stretch>
            <a:fillRect/>
          </a:stretch>
        </p:blipFill>
        <p:spPr>
          <a:xfrm>
            <a:off x="6774950" y="1490600"/>
            <a:ext cx="2162301" cy="2162301"/>
          </a:xfrm>
          <a:prstGeom prst="rect">
            <a:avLst/>
          </a:prstGeom>
          <a:noFill/>
          <a:ln>
            <a:noFill/>
          </a:ln>
        </p:spPr>
      </p:pic>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Beat and Baseline Editor</a:t>
            </a:r>
            <a:endParaRPr/>
          </a:p>
        </p:txBody>
      </p:sp>
      <p:sp>
        <p:nvSpPr>
          <p:cNvPr id="292" name="Google Shape;292;p43"/>
          <p:cNvSpPr txBox="1"/>
          <p:nvPr>
            <p:ph idx="1" type="body"/>
          </p:nvPr>
        </p:nvSpPr>
        <p:spPr>
          <a:xfrm>
            <a:off x="311700" y="1152475"/>
            <a:ext cx="3205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beat and baseline editor acts as a sequencer for audio snippets. Good for making patterns.</a:t>
            </a:r>
            <a:endParaRPr/>
          </a:p>
          <a:p>
            <a:pPr indent="0" lvl="0" marL="0" rtl="0" algn="l">
              <a:spcBef>
                <a:spcPts val="1200"/>
              </a:spcBef>
              <a:spcAft>
                <a:spcPts val="1200"/>
              </a:spcAft>
              <a:buNone/>
            </a:pPr>
            <a:r>
              <a:rPr lang="en"/>
              <a:t>Kind of a blackbox mentality in analog design.</a:t>
            </a:r>
            <a:endParaRPr/>
          </a:p>
        </p:txBody>
      </p:sp>
      <p:pic>
        <p:nvPicPr>
          <p:cNvPr id="293" name="Google Shape;293;p43"/>
          <p:cNvPicPr preferRelativeResize="0"/>
          <p:nvPr/>
        </p:nvPicPr>
        <p:blipFill>
          <a:blip r:embed="rId3">
            <a:alphaModFix/>
          </a:blip>
          <a:stretch>
            <a:fillRect/>
          </a:stretch>
        </p:blipFill>
        <p:spPr>
          <a:xfrm>
            <a:off x="3547247" y="1152472"/>
            <a:ext cx="5285049" cy="3023250"/>
          </a:xfrm>
          <a:prstGeom prst="rect">
            <a:avLst/>
          </a:prstGeom>
          <a:noFill/>
          <a:ln>
            <a:noFill/>
          </a:ln>
        </p:spPr>
      </p:pic>
      <p:pic>
        <p:nvPicPr>
          <p:cNvPr id="294" name="Google Shape;294;p43"/>
          <p:cNvPicPr preferRelativeResize="0"/>
          <p:nvPr/>
        </p:nvPicPr>
        <p:blipFill>
          <a:blip r:embed="rId4">
            <a:alphaModFix/>
          </a:blip>
          <a:stretch>
            <a:fillRect/>
          </a:stretch>
        </p:blipFill>
        <p:spPr>
          <a:xfrm>
            <a:off x="1014076" y="3647825"/>
            <a:ext cx="6694950" cy="47620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4"/>
          <p:cNvPicPr preferRelativeResize="0"/>
          <p:nvPr/>
        </p:nvPicPr>
        <p:blipFill>
          <a:blip r:embed="rId3">
            <a:alphaModFix/>
          </a:blip>
          <a:stretch>
            <a:fillRect/>
          </a:stretch>
        </p:blipFill>
        <p:spPr>
          <a:xfrm>
            <a:off x="1309688" y="814388"/>
            <a:ext cx="6524625" cy="3514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5"/>
          <p:cNvPicPr preferRelativeResize="0"/>
          <p:nvPr/>
        </p:nvPicPr>
        <p:blipFill>
          <a:blip r:embed="rId3">
            <a:alphaModFix/>
          </a:blip>
          <a:stretch>
            <a:fillRect/>
          </a:stretch>
        </p:blipFill>
        <p:spPr>
          <a:xfrm>
            <a:off x="1019175" y="623888"/>
            <a:ext cx="7105650" cy="3895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Piano Roll</a:t>
            </a:r>
            <a:endParaRPr/>
          </a:p>
        </p:txBody>
      </p:sp>
      <p:sp>
        <p:nvSpPr>
          <p:cNvPr id="310" name="Google Shape;310;p46"/>
          <p:cNvSpPr txBox="1"/>
          <p:nvPr>
            <p:ph idx="1" type="body"/>
          </p:nvPr>
        </p:nvSpPr>
        <p:spPr>
          <a:xfrm>
            <a:off x="311700" y="1152475"/>
            <a:ext cx="445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Allows user to trigger a synth or sample at different pitches in order to create patterns.</a:t>
            </a:r>
            <a:endParaRPr/>
          </a:p>
        </p:txBody>
      </p:sp>
      <p:pic>
        <p:nvPicPr>
          <p:cNvPr id="311" name="Google Shape;311;p46"/>
          <p:cNvPicPr preferRelativeResize="0"/>
          <p:nvPr/>
        </p:nvPicPr>
        <p:blipFill>
          <a:blip r:embed="rId3">
            <a:alphaModFix/>
          </a:blip>
          <a:stretch>
            <a:fillRect/>
          </a:stretch>
        </p:blipFill>
        <p:spPr>
          <a:xfrm>
            <a:off x="4807137" y="897575"/>
            <a:ext cx="3651237" cy="3778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Mixer/Effect Rack</a:t>
            </a:r>
            <a:endParaRPr/>
          </a:p>
        </p:txBody>
      </p:sp>
      <p:sp>
        <p:nvSpPr>
          <p:cNvPr id="317" name="Google Shape;317;p47"/>
          <p:cNvSpPr txBox="1"/>
          <p:nvPr>
            <p:ph idx="1" type="body"/>
          </p:nvPr>
        </p:nvSpPr>
        <p:spPr>
          <a:xfrm>
            <a:off x="311700" y="1152475"/>
            <a:ext cx="295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mixer/effect rack is where signals are routed to for alteration. FX channels are automatically routed to Master. You can apply effects on a chain for each track including master.</a:t>
            </a:r>
            <a:endParaRPr/>
          </a:p>
        </p:txBody>
      </p:sp>
      <p:pic>
        <p:nvPicPr>
          <p:cNvPr id="318" name="Google Shape;318;p47"/>
          <p:cNvPicPr preferRelativeResize="0"/>
          <p:nvPr/>
        </p:nvPicPr>
        <p:blipFill>
          <a:blip r:embed="rId3">
            <a:alphaModFix/>
          </a:blip>
          <a:stretch>
            <a:fillRect/>
          </a:stretch>
        </p:blipFill>
        <p:spPr>
          <a:xfrm>
            <a:off x="3311009" y="1152475"/>
            <a:ext cx="5521291" cy="341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 bus</a:t>
            </a:r>
            <a:endParaRPr/>
          </a:p>
        </p:txBody>
      </p:sp>
      <p:sp>
        <p:nvSpPr>
          <p:cNvPr id="324" name="Google Shape;32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Not supported in this software! More advanced DAW needed. Re-routes signals to another channel before sending to master.</a:t>
            </a:r>
            <a:endParaRPr/>
          </a:p>
        </p:txBody>
      </p:sp>
      <p:pic>
        <p:nvPicPr>
          <p:cNvPr id="325" name="Google Shape;325;p48"/>
          <p:cNvPicPr preferRelativeResize="0"/>
          <p:nvPr/>
        </p:nvPicPr>
        <p:blipFill>
          <a:blip r:embed="rId3">
            <a:alphaModFix/>
          </a:blip>
          <a:stretch>
            <a:fillRect/>
          </a:stretch>
        </p:blipFill>
        <p:spPr>
          <a:xfrm>
            <a:off x="1463238" y="2187148"/>
            <a:ext cx="6217525" cy="2160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Controller Rack</a:t>
            </a:r>
            <a:endParaRPr/>
          </a:p>
        </p:txBody>
      </p:sp>
      <p:sp>
        <p:nvSpPr>
          <p:cNvPr id="331" name="Google Shape;331;p49"/>
          <p:cNvSpPr txBox="1"/>
          <p:nvPr>
            <p:ph idx="1" type="body"/>
          </p:nvPr>
        </p:nvSpPr>
        <p:spPr>
          <a:xfrm>
            <a:off x="311700" y="1152475"/>
            <a:ext cx="591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Allows user to control things using an LFO (low frequency oscillator)</a:t>
            </a:r>
            <a:endParaRPr/>
          </a:p>
          <a:p>
            <a:pPr indent="0" lvl="0" marL="0" rtl="0" algn="l">
              <a:spcBef>
                <a:spcPts val="1200"/>
              </a:spcBef>
              <a:spcAft>
                <a:spcPts val="0"/>
              </a:spcAft>
              <a:buNone/>
            </a:pPr>
            <a:r>
              <a:rPr lang="en"/>
              <a:t>Right click on a knob or fader -&gt; connect to controller</a:t>
            </a:r>
            <a:endParaRPr/>
          </a:p>
          <a:p>
            <a:pPr indent="0" lvl="0" marL="0" rtl="0" algn="l">
              <a:spcBef>
                <a:spcPts val="1200"/>
              </a:spcBef>
              <a:spcAft>
                <a:spcPts val="1200"/>
              </a:spcAft>
              <a:buNone/>
            </a:pPr>
            <a:r>
              <a:rPr lang="en"/>
              <a:t>Cleaner approach than automation clips, but can be harder to keep track of!</a:t>
            </a:r>
            <a:endParaRPr/>
          </a:p>
        </p:txBody>
      </p:sp>
      <p:pic>
        <p:nvPicPr>
          <p:cNvPr id="332" name="Google Shape;332;p49"/>
          <p:cNvPicPr preferRelativeResize="0"/>
          <p:nvPr/>
        </p:nvPicPr>
        <p:blipFill rotWithShape="1">
          <a:blip r:embed="rId3">
            <a:alphaModFix/>
          </a:blip>
          <a:srcRect b="0" l="0" r="0" t="1652"/>
          <a:stretch/>
        </p:blipFill>
        <p:spPr>
          <a:xfrm>
            <a:off x="6288425" y="1316100"/>
            <a:ext cx="2589500" cy="2971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Song Editor</a:t>
            </a:r>
            <a:endParaRPr/>
          </a:p>
        </p:txBody>
      </p:sp>
      <p:sp>
        <p:nvSpPr>
          <p:cNvPr id="338" name="Google Shape;33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other DAWs this is called the playlist.</a:t>
            </a:r>
            <a:endParaRPr/>
          </a:p>
          <a:p>
            <a:pPr indent="0" lvl="0" marL="0" rtl="0" algn="l">
              <a:spcBef>
                <a:spcPts val="1200"/>
              </a:spcBef>
              <a:spcAft>
                <a:spcPts val="1200"/>
              </a:spcAft>
              <a:buNone/>
            </a:pPr>
            <a:r>
              <a:rPr lang="en"/>
              <a:t>Layers channels for simultaneous playback.</a:t>
            </a:r>
            <a:endParaRPr/>
          </a:p>
        </p:txBody>
      </p:sp>
      <p:pic>
        <p:nvPicPr>
          <p:cNvPr id="339" name="Google Shape;339;p50"/>
          <p:cNvPicPr preferRelativeResize="0"/>
          <p:nvPr/>
        </p:nvPicPr>
        <p:blipFill>
          <a:blip r:embed="rId3">
            <a:alphaModFix/>
          </a:blip>
          <a:stretch>
            <a:fillRect/>
          </a:stretch>
        </p:blipFill>
        <p:spPr>
          <a:xfrm>
            <a:off x="2228338" y="2349538"/>
            <a:ext cx="6657975" cy="2219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Library</a:t>
            </a:r>
            <a:endParaRPr/>
          </a:p>
        </p:txBody>
      </p:sp>
      <p:sp>
        <p:nvSpPr>
          <p:cNvPr id="345" name="Google Shape;34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Tends to be located on the left side of the screen for many softwares.</a:t>
            </a:r>
            <a:endParaRPr/>
          </a:p>
          <a:p>
            <a:pPr indent="0" lvl="0" marL="0" rtl="0" algn="l">
              <a:spcBef>
                <a:spcPts val="1200"/>
              </a:spcBef>
              <a:spcAft>
                <a:spcPts val="0"/>
              </a:spcAft>
              <a:buNone/>
            </a:pPr>
            <a:r>
              <a:rPr lang="en"/>
              <a:t>Find and import samples, presets, VST.</a:t>
            </a:r>
            <a:endParaRPr/>
          </a:p>
          <a:p>
            <a:pPr indent="0" lvl="0" marL="0" rtl="0" algn="l">
              <a:spcBef>
                <a:spcPts val="1200"/>
              </a:spcBef>
              <a:spcAft>
                <a:spcPts val="0"/>
              </a:spcAft>
              <a:buNone/>
            </a:pPr>
            <a:r>
              <a:rPr lang="en"/>
              <a:t>Configuration and organization are important.</a:t>
            </a:r>
            <a:endParaRPr/>
          </a:p>
          <a:p>
            <a:pPr indent="0" lvl="0" marL="0" rtl="0" algn="l">
              <a:spcBef>
                <a:spcPts val="1200"/>
              </a:spcBef>
              <a:spcAft>
                <a:spcPts val="1200"/>
              </a:spcAft>
              <a:buNone/>
            </a:pPr>
            <a:r>
              <a:t/>
            </a:r>
            <a:endParaRPr/>
          </a:p>
        </p:txBody>
      </p:sp>
      <p:pic>
        <p:nvPicPr>
          <p:cNvPr id="346" name="Google Shape;346;p51"/>
          <p:cNvPicPr preferRelativeResize="0"/>
          <p:nvPr/>
        </p:nvPicPr>
        <p:blipFill>
          <a:blip r:embed="rId3">
            <a:alphaModFix/>
          </a:blip>
          <a:stretch>
            <a:fillRect/>
          </a:stretch>
        </p:blipFill>
        <p:spPr>
          <a:xfrm>
            <a:off x="5718275" y="1999413"/>
            <a:ext cx="1905000" cy="2524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Synthesizer</a:t>
            </a:r>
            <a:endParaRPr/>
          </a:p>
        </p:txBody>
      </p:sp>
      <p:sp>
        <p:nvSpPr>
          <p:cNvPr id="352" name="Google Shape;352;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virtual subtractive-synthesis-approach softsynth</a:t>
            </a:r>
            <a:endParaRPr/>
          </a:p>
        </p:txBody>
      </p:sp>
      <p:pic>
        <p:nvPicPr>
          <p:cNvPr id="353" name="Google Shape;353;p52"/>
          <p:cNvPicPr preferRelativeResize="0"/>
          <p:nvPr/>
        </p:nvPicPr>
        <p:blipFill>
          <a:blip r:embed="rId3">
            <a:alphaModFix/>
          </a:blip>
          <a:stretch>
            <a:fillRect/>
          </a:stretch>
        </p:blipFill>
        <p:spPr>
          <a:xfrm>
            <a:off x="5644050" y="347663"/>
            <a:ext cx="2552700" cy="444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2718900" y="1119475"/>
            <a:ext cx="2827125" cy="2827125"/>
          </a:xfrm>
          <a:prstGeom prst="rect">
            <a:avLst/>
          </a:prstGeom>
          <a:noFill/>
          <a:ln>
            <a:noFill/>
          </a:ln>
        </p:spPr>
      </p:pic>
      <p:pic>
        <p:nvPicPr>
          <p:cNvPr id="90" name="Google Shape;90;p17"/>
          <p:cNvPicPr preferRelativeResize="0"/>
          <p:nvPr/>
        </p:nvPicPr>
        <p:blipFill>
          <a:blip r:embed="rId4">
            <a:alphaModFix/>
          </a:blip>
          <a:stretch>
            <a:fillRect/>
          </a:stretch>
        </p:blipFill>
        <p:spPr>
          <a:xfrm>
            <a:off x="6101625" y="3388650"/>
            <a:ext cx="1453626" cy="1453626"/>
          </a:xfrm>
          <a:prstGeom prst="rect">
            <a:avLst/>
          </a:prstGeom>
          <a:noFill/>
          <a:ln>
            <a:noFill/>
          </a:ln>
        </p:spPr>
      </p:pic>
      <p:pic>
        <p:nvPicPr>
          <p:cNvPr id="91" name="Google Shape;91;p17"/>
          <p:cNvPicPr preferRelativeResize="0"/>
          <p:nvPr/>
        </p:nvPicPr>
        <p:blipFill>
          <a:blip r:embed="rId5">
            <a:alphaModFix/>
          </a:blip>
          <a:stretch>
            <a:fillRect/>
          </a:stretch>
        </p:blipFill>
        <p:spPr>
          <a:xfrm>
            <a:off x="6341200" y="1834175"/>
            <a:ext cx="2398326" cy="405706"/>
          </a:xfrm>
          <a:prstGeom prst="rect">
            <a:avLst/>
          </a:prstGeom>
          <a:noFill/>
          <a:ln>
            <a:noFill/>
          </a:ln>
        </p:spPr>
      </p:pic>
      <p:pic>
        <p:nvPicPr>
          <p:cNvPr id="92" name="Google Shape;92;p17"/>
          <p:cNvPicPr preferRelativeResize="0"/>
          <p:nvPr/>
        </p:nvPicPr>
        <p:blipFill>
          <a:blip r:embed="rId6">
            <a:alphaModFix/>
          </a:blip>
          <a:stretch>
            <a:fillRect/>
          </a:stretch>
        </p:blipFill>
        <p:spPr>
          <a:xfrm>
            <a:off x="666950" y="2840550"/>
            <a:ext cx="2788764" cy="1859176"/>
          </a:xfrm>
          <a:prstGeom prst="rect">
            <a:avLst/>
          </a:prstGeom>
          <a:noFill/>
          <a:ln>
            <a:noFill/>
          </a:ln>
        </p:spPr>
      </p:pic>
      <p:pic>
        <p:nvPicPr>
          <p:cNvPr id="93" name="Google Shape;93;p17"/>
          <p:cNvPicPr preferRelativeResize="0"/>
          <p:nvPr/>
        </p:nvPicPr>
        <p:blipFill>
          <a:blip r:embed="rId7">
            <a:alphaModFix/>
          </a:blip>
          <a:stretch>
            <a:fillRect/>
          </a:stretch>
        </p:blipFill>
        <p:spPr>
          <a:xfrm>
            <a:off x="319950" y="344957"/>
            <a:ext cx="2318226" cy="587300"/>
          </a:xfrm>
          <a:prstGeom prst="rect">
            <a:avLst/>
          </a:prstGeom>
          <a:noFill/>
          <a:ln>
            <a:noFill/>
          </a:ln>
        </p:spPr>
      </p:pic>
      <p:pic>
        <p:nvPicPr>
          <p:cNvPr id="94" name="Google Shape;94;p17"/>
          <p:cNvPicPr preferRelativeResize="0"/>
          <p:nvPr/>
        </p:nvPicPr>
        <p:blipFill>
          <a:blip r:embed="rId8">
            <a:alphaModFix/>
          </a:blip>
          <a:stretch>
            <a:fillRect/>
          </a:stretch>
        </p:blipFill>
        <p:spPr>
          <a:xfrm>
            <a:off x="2571125" y="884931"/>
            <a:ext cx="3404301" cy="734775"/>
          </a:xfrm>
          <a:prstGeom prst="rect">
            <a:avLst/>
          </a:prstGeom>
          <a:noFill/>
          <a:ln>
            <a:noFill/>
          </a:ln>
        </p:spPr>
      </p:pic>
      <p:pic>
        <p:nvPicPr>
          <p:cNvPr id="95" name="Google Shape;95;p17"/>
          <p:cNvPicPr preferRelativeResize="0"/>
          <p:nvPr/>
        </p:nvPicPr>
        <p:blipFill>
          <a:blip r:embed="rId9">
            <a:alphaModFix/>
          </a:blip>
          <a:stretch>
            <a:fillRect/>
          </a:stretch>
        </p:blipFill>
        <p:spPr>
          <a:xfrm>
            <a:off x="710524" y="1367250"/>
            <a:ext cx="1106938" cy="1268700"/>
          </a:xfrm>
          <a:prstGeom prst="rect">
            <a:avLst/>
          </a:prstGeom>
          <a:noFill/>
          <a:ln>
            <a:noFill/>
          </a:ln>
        </p:spPr>
      </p:pic>
      <p:pic>
        <p:nvPicPr>
          <p:cNvPr id="96" name="Google Shape;96;p17"/>
          <p:cNvPicPr preferRelativeResize="0"/>
          <p:nvPr/>
        </p:nvPicPr>
        <p:blipFill>
          <a:blip r:embed="rId10">
            <a:alphaModFix/>
          </a:blip>
          <a:stretch>
            <a:fillRect/>
          </a:stretch>
        </p:blipFill>
        <p:spPr>
          <a:xfrm>
            <a:off x="3177125" y="4060096"/>
            <a:ext cx="2540151" cy="1200226"/>
          </a:xfrm>
          <a:prstGeom prst="rect">
            <a:avLst/>
          </a:prstGeom>
          <a:noFill/>
          <a:ln>
            <a:noFill/>
          </a:ln>
        </p:spPr>
      </p:pic>
      <p:pic>
        <p:nvPicPr>
          <p:cNvPr id="97" name="Google Shape;97;p17"/>
          <p:cNvPicPr preferRelativeResize="0"/>
          <p:nvPr/>
        </p:nvPicPr>
        <p:blipFill>
          <a:blip r:embed="rId11">
            <a:alphaModFix/>
          </a:blip>
          <a:stretch>
            <a:fillRect/>
          </a:stretch>
        </p:blipFill>
        <p:spPr>
          <a:xfrm>
            <a:off x="7096850" y="2087425"/>
            <a:ext cx="1859175" cy="1859175"/>
          </a:xfrm>
          <a:prstGeom prst="rect">
            <a:avLst/>
          </a:prstGeom>
          <a:noFill/>
          <a:ln>
            <a:noFill/>
          </a:ln>
        </p:spPr>
      </p:pic>
      <p:pic>
        <p:nvPicPr>
          <p:cNvPr id="98" name="Google Shape;98;p17"/>
          <p:cNvPicPr preferRelativeResize="0"/>
          <p:nvPr/>
        </p:nvPicPr>
        <p:blipFill>
          <a:blip r:embed="rId12">
            <a:alphaModFix/>
          </a:blip>
          <a:stretch>
            <a:fillRect/>
          </a:stretch>
        </p:blipFill>
        <p:spPr>
          <a:xfrm>
            <a:off x="5680075" y="-2"/>
            <a:ext cx="2540151" cy="1428827"/>
          </a:xfrm>
          <a:prstGeom prst="rect">
            <a:avLst/>
          </a:prstGeom>
          <a:noFill/>
          <a:ln>
            <a:noFill/>
          </a:ln>
        </p:spPr>
      </p:pic>
      <p:pic>
        <p:nvPicPr>
          <p:cNvPr id="99" name="Google Shape;99;p17"/>
          <p:cNvPicPr preferRelativeResize="0"/>
          <p:nvPr/>
        </p:nvPicPr>
        <p:blipFill>
          <a:blip r:embed="rId13">
            <a:alphaModFix/>
          </a:blip>
          <a:stretch>
            <a:fillRect/>
          </a:stretch>
        </p:blipFill>
        <p:spPr>
          <a:xfrm>
            <a:off x="4390875" y="3140750"/>
            <a:ext cx="1106949" cy="11069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Samples</a:t>
            </a:r>
            <a:endParaRPr/>
          </a:p>
        </p:txBody>
      </p:sp>
      <p:sp>
        <p:nvSpPr>
          <p:cNvPr id="359" name="Google Shape;35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File Explorer (Library)</a:t>
            </a:r>
            <a:endParaRPr/>
          </a:p>
          <a:p>
            <a:pPr indent="0" lvl="0" marL="0" rtl="0" algn="l">
              <a:spcBef>
                <a:spcPts val="1200"/>
              </a:spcBef>
              <a:spcAft>
                <a:spcPts val="1200"/>
              </a:spcAft>
              <a:buNone/>
            </a:pPr>
            <a:r>
              <a:rPr lang="en"/>
              <a:t>Audio Processor Window</a:t>
            </a:r>
            <a:endParaRPr/>
          </a:p>
        </p:txBody>
      </p:sp>
      <p:pic>
        <p:nvPicPr>
          <p:cNvPr id="360" name="Google Shape;360;p53"/>
          <p:cNvPicPr preferRelativeResize="0"/>
          <p:nvPr/>
        </p:nvPicPr>
        <p:blipFill>
          <a:blip r:embed="rId3">
            <a:alphaModFix/>
          </a:blip>
          <a:stretch>
            <a:fillRect/>
          </a:stretch>
        </p:blipFill>
        <p:spPr>
          <a:xfrm>
            <a:off x="3532081" y="753725"/>
            <a:ext cx="4646049" cy="2631075"/>
          </a:xfrm>
          <a:prstGeom prst="rect">
            <a:avLst/>
          </a:prstGeom>
          <a:noFill/>
          <a:ln>
            <a:noFill/>
          </a:ln>
        </p:spPr>
      </p:pic>
      <p:pic>
        <p:nvPicPr>
          <p:cNvPr id="361" name="Google Shape;361;p53"/>
          <p:cNvPicPr preferRelativeResize="0"/>
          <p:nvPr/>
        </p:nvPicPr>
        <p:blipFill>
          <a:blip r:embed="rId4">
            <a:alphaModFix/>
          </a:blip>
          <a:stretch>
            <a:fillRect/>
          </a:stretch>
        </p:blipFill>
        <p:spPr>
          <a:xfrm>
            <a:off x="3759925" y="1788776"/>
            <a:ext cx="2409625" cy="2748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Routing to the mixer</a:t>
            </a:r>
            <a:endParaRPr/>
          </a:p>
        </p:txBody>
      </p:sp>
      <p:sp>
        <p:nvSpPr>
          <p:cNvPr id="367" name="Google Shape;36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Gainstaging</a:t>
            </a:r>
            <a:endParaRPr/>
          </a:p>
        </p:txBody>
      </p:sp>
      <p:pic>
        <p:nvPicPr>
          <p:cNvPr id="368" name="Google Shape;368;p54"/>
          <p:cNvPicPr preferRelativeResize="0"/>
          <p:nvPr/>
        </p:nvPicPr>
        <p:blipFill>
          <a:blip r:embed="rId3">
            <a:alphaModFix/>
          </a:blip>
          <a:stretch>
            <a:fillRect/>
          </a:stretch>
        </p:blipFill>
        <p:spPr>
          <a:xfrm>
            <a:off x="3334088" y="1274763"/>
            <a:ext cx="5172075" cy="3171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Exporting</a:t>
            </a:r>
            <a:endParaRPr/>
          </a:p>
        </p:txBody>
      </p:sp>
      <p:sp>
        <p:nvSpPr>
          <p:cNvPr id="374" name="Google Shape;374;p55"/>
          <p:cNvSpPr txBox="1"/>
          <p:nvPr>
            <p:ph idx="1" type="body"/>
          </p:nvPr>
        </p:nvSpPr>
        <p:spPr>
          <a:xfrm>
            <a:off x="311700" y="1152475"/>
            <a:ext cx="5338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Good software habit: save your files so you don’t lose progress if the program crashes!</a:t>
            </a:r>
            <a:endParaRPr/>
          </a:p>
          <a:p>
            <a:pPr indent="0" lvl="0" marL="0" rtl="0" algn="l">
              <a:spcBef>
                <a:spcPts val="1200"/>
              </a:spcBef>
              <a:spcAft>
                <a:spcPts val="0"/>
              </a:spcAft>
              <a:buNone/>
            </a:pPr>
            <a:r>
              <a:rPr lang="en"/>
              <a:t>Ctrl+E</a:t>
            </a:r>
            <a:endParaRPr/>
          </a:p>
          <a:p>
            <a:pPr indent="0" lvl="0" marL="0" rtl="0" algn="l">
              <a:spcBef>
                <a:spcPts val="1200"/>
              </a:spcBef>
              <a:spcAft>
                <a:spcPts val="1200"/>
              </a:spcAft>
              <a:buNone/>
            </a:pPr>
            <a:r>
              <a:rPr lang="en"/>
              <a:t>Ctrl+S</a:t>
            </a:r>
            <a:endParaRPr/>
          </a:p>
        </p:txBody>
      </p:sp>
      <p:pic>
        <p:nvPicPr>
          <p:cNvPr id="375" name="Google Shape;375;p55"/>
          <p:cNvPicPr preferRelativeResize="0"/>
          <p:nvPr/>
        </p:nvPicPr>
        <p:blipFill>
          <a:blip r:embed="rId3">
            <a:alphaModFix/>
          </a:blip>
          <a:stretch>
            <a:fillRect/>
          </a:stretch>
        </p:blipFill>
        <p:spPr>
          <a:xfrm>
            <a:off x="5791150" y="831500"/>
            <a:ext cx="2228850" cy="3638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Keyboard Shortcuts</a:t>
            </a:r>
            <a:endParaRPr/>
          </a:p>
        </p:txBody>
      </p:sp>
      <p:sp>
        <p:nvSpPr>
          <p:cNvPr id="381" name="Google Shape;381;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Ctrl+A</a:t>
            </a:r>
            <a:endParaRPr/>
          </a:p>
          <a:p>
            <a:pPr indent="0" lvl="0" marL="0" rtl="0" algn="ctr">
              <a:spcBef>
                <a:spcPts val="1200"/>
              </a:spcBef>
              <a:spcAft>
                <a:spcPts val="0"/>
              </a:spcAft>
              <a:buNone/>
            </a:pPr>
            <a:r>
              <a:rPr lang="en"/>
              <a:t>Shift+arrow</a:t>
            </a:r>
            <a:endParaRPr/>
          </a:p>
          <a:p>
            <a:pPr indent="0" lvl="0" marL="0" rtl="0" algn="ctr">
              <a:spcBef>
                <a:spcPts val="1200"/>
              </a:spcBef>
              <a:spcAft>
                <a:spcPts val="0"/>
              </a:spcAft>
              <a:buNone/>
            </a:pPr>
            <a:r>
              <a:rPr lang="en"/>
              <a:t>Ctrl+C/V/X</a:t>
            </a:r>
            <a:endParaRPr/>
          </a:p>
          <a:p>
            <a:pPr indent="0" lvl="0" marL="0" rtl="0" algn="ctr">
              <a:spcBef>
                <a:spcPts val="1200"/>
              </a:spcBef>
              <a:spcAft>
                <a:spcPts val="1200"/>
              </a:spcAft>
              <a:buNone/>
            </a:pPr>
            <a:r>
              <a:rPr lang="en"/>
              <a:t>Ctrl+drag (automation clip)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7"/>
          <p:cNvSpPr/>
          <p:nvPr/>
        </p:nvSpPr>
        <p:spPr>
          <a:xfrm>
            <a:off x="325175" y="374425"/>
            <a:ext cx="7991100" cy="4194600"/>
          </a:xfrm>
          <a:prstGeom prst="rect">
            <a:avLst/>
          </a:prstGeom>
          <a:solidFill>
            <a:srgbClr val="000000"/>
          </a:solidFill>
          <a:ln cap="flat" cmpd="sng" w="9525">
            <a:solidFill>
              <a:srgbClr val="13B2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DD7E6B"/>
                </a:solidFill>
              </a:rPr>
              <a:t>VST </a:t>
            </a:r>
            <a:r>
              <a:rPr lang="en"/>
              <a:t>Plugins</a:t>
            </a:r>
            <a:endParaRPr/>
          </a:p>
        </p:txBody>
      </p:sp>
      <p:sp>
        <p:nvSpPr>
          <p:cNvPr id="388" name="Google Shape;388;p57"/>
          <p:cNvSpPr txBox="1"/>
          <p:nvPr>
            <p:ph idx="1" type="body"/>
          </p:nvPr>
        </p:nvSpPr>
        <p:spPr>
          <a:xfrm>
            <a:off x="311700" y="1152475"/>
            <a:ext cx="583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a:t>
            </a:r>
            <a:r>
              <a:rPr lang="en">
                <a:solidFill>
                  <a:srgbClr val="DD7E6B"/>
                </a:solidFill>
              </a:rPr>
              <a:t>VST </a:t>
            </a:r>
            <a:r>
              <a:rPr lang="en"/>
              <a:t>(Virtual Studio Technology) plugin is an add-on audio software. This will connect to your DAW and allow for synthesizing, mixing, or mastering.</a:t>
            </a:r>
            <a:endParaRPr/>
          </a:p>
          <a:p>
            <a:pPr indent="0" lvl="0" marL="0" rtl="0" algn="l">
              <a:spcBef>
                <a:spcPts val="1200"/>
              </a:spcBef>
              <a:spcAft>
                <a:spcPts val="0"/>
              </a:spcAft>
              <a:buNone/>
            </a:pPr>
            <a:r>
              <a:rPr lang="en"/>
              <a:t>There is a HUGE market for designing and collecting </a:t>
            </a:r>
            <a:r>
              <a:rPr lang="en">
                <a:solidFill>
                  <a:srgbClr val="DD7E6B"/>
                </a:solidFill>
              </a:rPr>
              <a:t>VST</a:t>
            </a:r>
            <a:r>
              <a:rPr lang="en"/>
              <a:t>’s.</a:t>
            </a:r>
            <a:endParaRPr/>
          </a:p>
          <a:p>
            <a:pPr indent="0" lvl="0" marL="0" rtl="0" algn="l">
              <a:spcBef>
                <a:spcPts val="1200"/>
              </a:spcBef>
              <a:spcAft>
                <a:spcPts val="1200"/>
              </a:spcAft>
              <a:buNone/>
            </a:pPr>
            <a:r>
              <a:rPr lang="en"/>
              <a:t>Next IEEE Project?</a:t>
            </a:r>
            <a:endParaRPr/>
          </a:p>
        </p:txBody>
      </p:sp>
      <p:pic>
        <p:nvPicPr>
          <p:cNvPr id="389" name="Google Shape;389;p57"/>
          <p:cNvPicPr preferRelativeResize="0"/>
          <p:nvPr/>
        </p:nvPicPr>
        <p:blipFill>
          <a:blip r:embed="rId3">
            <a:alphaModFix/>
          </a:blip>
          <a:stretch>
            <a:fillRect/>
          </a:stretch>
        </p:blipFill>
        <p:spPr>
          <a:xfrm>
            <a:off x="6148475" y="957080"/>
            <a:ext cx="1869675" cy="3332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8"/>
          <p:cNvSpPr/>
          <p:nvPr/>
        </p:nvSpPr>
        <p:spPr>
          <a:xfrm>
            <a:off x="325175" y="374425"/>
            <a:ext cx="7991100" cy="4194600"/>
          </a:xfrm>
          <a:prstGeom prst="rect">
            <a:avLst/>
          </a:prstGeom>
          <a:solidFill>
            <a:srgbClr val="000000"/>
          </a:solidFill>
          <a:ln cap="flat" cmpd="sng" w="9525">
            <a:solidFill>
              <a:srgbClr val="13B2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Downloads (FREE)</a:t>
            </a:r>
            <a:endParaRPr/>
          </a:p>
        </p:txBody>
      </p:sp>
      <p:sp>
        <p:nvSpPr>
          <p:cNvPr id="396" name="Google Shape;396;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Frequency Analyzer: </a:t>
            </a:r>
            <a:r>
              <a:rPr lang="en" u="sng">
                <a:solidFill>
                  <a:schemeClr val="accent5"/>
                </a:solidFill>
                <a:hlinkClick r:id="rId3">
                  <a:extLst>
                    <a:ext uri="{A12FA001-AC4F-418D-AE19-62706E023703}">
                      <ahyp:hlinkClr val="tx"/>
                    </a:ext>
                  </a:extLst>
                </a:hlinkClick>
              </a:rPr>
              <a:t>https://www.voxengo.com/product/span/</a:t>
            </a:r>
            <a:endParaRPr/>
          </a:p>
          <a:p>
            <a:pPr indent="0" lvl="0" marL="0" rtl="0" algn="l">
              <a:spcBef>
                <a:spcPts val="1200"/>
              </a:spcBef>
              <a:spcAft>
                <a:spcPts val="0"/>
              </a:spcAft>
              <a:buNone/>
            </a:pPr>
            <a:r>
              <a:rPr lang="en"/>
              <a:t>Compressor: </a:t>
            </a:r>
            <a:r>
              <a:rPr lang="en" u="sng">
                <a:solidFill>
                  <a:schemeClr val="hlink"/>
                </a:solidFill>
                <a:hlinkClick r:id="rId4"/>
              </a:rPr>
              <a:t>https://www.tokyodawn.net/tdr-kotelnikov/</a:t>
            </a:r>
            <a:endParaRPr/>
          </a:p>
          <a:p>
            <a:pPr indent="0" lvl="0" marL="0" rtl="0" algn="l">
              <a:spcBef>
                <a:spcPts val="1200"/>
              </a:spcBef>
              <a:spcAft>
                <a:spcPts val="0"/>
              </a:spcAft>
              <a:buNone/>
            </a:pPr>
            <a:r>
              <a:rPr lang="en"/>
              <a:t>Oscilloscope: </a:t>
            </a:r>
            <a:r>
              <a:rPr lang="en" u="sng">
                <a:solidFill>
                  <a:schemeClr val="hlink"/>
                </a:solidFill>
                <a:hlinkClick r:id="rId5"/>
              </a:rPr>
              <a:t>http://jaggedplanet.com/VST/jscope.asp</a:t>
            </a:r>
            <a:endParaRPr/>
          </a:p>
          <a:p>
            <a:pPr indent="0" lvl="0" marL="0" rtl="0" algn="l">
              <a:spcBef>
                <a:spcPts val="1200"/>
              </a:spcBef>
              <a:spcAft>
                <a:spcPts val="0"/>
              </a:spcAft>
              <a:buNone/>
            </a:pPr>
            <a:r>
              <a:t/>
            </a:r>
            <a:endParaRPr i="1"/>
          </a:p>
          <a:p>
            <a:pPr indent="0" lvl="0" marL="0" rtl="0" algn="l">
              <a:spcBef>
                <a:spcPts val="1200"/>
              </a:spcBef>
              <a:spcAft>
                <a:spcPts val="0"/>
              </a:spcAft>
              <a:buNone/>
            </a:pPr>
            <a:r>
              <a:rPr i="1" lang="en">
                <a:solidFill>
                  <a:srgbClr val="FF0000"/>
                </a:solidFill>
              </a:rPr>
              <a:t>Make sure to add the folder where you store these to your LMMS search path</a:t>
            </a:r>
            <a:endParaRPr i="1">
              <a:solidFill>
                <a:srgbClr val="FF0000"/>
              </a:solidFill>
            </a:endParaRPr>
          </a:p>
          <a:p>
            <a:pPr indent="0" lvl="0" marL="0" rtl="0" algn="l">
              <a:spcBef>
                <a:spcPts val="1200"/>
              </a:spcBef>
              <a:spcAft>
                <a:spcPts val="1200"/>
              </a:spcAft>
              <a:buNone/>
            </a:pPr>
            <a:r>
              <a:rPr lang="en"/>
              <a:t>Better plugins do not guarantee a better result compared to stock!</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SPAN (Frequency Analyzer)</a:t>
            </a:r>
            <a:endParaRPr/>
          </a:p>
        </p:txBody>
      </p:sp>
      <p:sp>
        <p:nvSpPr>
          <p:cNvPr id="402" name="Google Shape;402;p59"/>
          <p:cNvSpPr txBox="1"/>
          <p:nvPr>
            <p:ph idx="1" type="body"/>
          </p:nvPr>
        </p:nvSpPr>
        <p:spPr>
          <a:xfrm>
            <a:off x="311700" y="1152475"/>
            <a:ext cx="3835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SPAN shows the frequency spectrum and metrics about the waveform over time.</a:t>
            </a:r>
            <a:endParaRPr sz="1600"/>
          </a:p>
          <a:p>
            <a:pPr indent="0" lvl="0" marL="0" rtl="0" algn="l">
              <a:spcBef>
                <a:spcPts val="1200"/>
              </a:spcBef>
              <a:spcAft>
                <a:spcPts val="0"/>
              </a:spcAft>
              <a:buNone/>
            </a:pPr>
            <a:r>
              <a:rPr lang="en" sz="1600"/>
              <a:t>RMS: more or less average signal power (dB)</a:t>
            </a:r>
            <a:endParaRPr sz="1600"/>
          </a:p>
          <a:p>
            <a:pPr indent="0" lvl="0" marL="0" rtl="0" algn="l">
              <a:spcBef>
                <a:spcPts val="1200"/>
              </a:spcBef>
              <a:spcAft>
                <a:spcPts val="0"/>
              </a:spcAft>
              <a:buNone/>
            </a:pPr>
            <a:r>
              <a:rPr lang="en" sz="1600">
                <a:solidFill>
                  <a:srgbClr val="FF0000"/>
                </a:solidFill>
                <a:highlight>
                  <a:schemeClr val="lt1"/>
                </a:highlight>
              </a:rPr>
              <a:t>Max Crest Factor = peak RMS - RMS</a:t>
            </a:r>
            <a:endParaRPr sz="1600">
              <a:solidFill>
                <a:srgbClr val="FF0000"/>
              </a:solidFill>
              <a:highlight>
                <a:schemeClr val="lt1"/>
              </a:highlight>
            </a:endParaRPr>
          </a:p>
          <a:p>
            <a:pPr indent="0" lvl="0" marL="0" rtl="0" algn="l">
              <a:spcBef>
                <a:spcPts val="1200"/>
              </a:spcBef>
              <a:spcAft>
                <a:spcPts val="1200"/>
              </a:spcAft>
              <a:buNone/>
            </a:pPr>
            <a:r>
              <a:rPr lang="en" sz="1600"/>
              <a:t>Correlation Meter shows how in/out of phase the R and L channels are (-1 out of phase, +1 in phase)</a:t>
            </a:r>
            <a:endParaRPr sz="1600"/>
          </a:p>
        </p:txBody>
      </p:sp>
      <p:pic>
        <p:nvPicPr>
          <p:cNvPr id="403" name="Google Shape;403;p59"/>
          <p:cNvPicPr preferRelativeResize="0"/>
          <p:nvPr/>
        </p:nvPicPr>
        <p:blipFill>
          <a:blip r:embed="rId3">
            <a:alphaModFix/>
          </a:blip>
          <a:stretch>
            <a:fillRect/>
          </a:stretch>
        </p:blipFill>
        <p:spPr>
          <a:xfrm>
            <a:off x="4189554" y="1156198"/>
            <a:ext cx="4642745" cy="3408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TDR Kotelnikov (Compressor)</a:t>
            </a:r>
            <a:endParaRPr/>
          </a:p>
        </p:txBody>
      </p:sp>
      <p:sp>
        <p:nvSpPr>
          <p:cNvPr id="409" name="Google Shape;409;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0000"/>
                </a:solidFill>
                <a:highlight>
                  <a:schemeClr val="lt1"/>
                </a:highlight>
              </a:rPr>
              <a:t>Output = (Input - Threshold) / Ratio + Threshold</a:t>
            </a:r>
            <a:endParaRPr>
              <a:solidFill>
                <a:srgbClr val="FF0000"/>
              </a:solidFill>
              <a:highlight>
                <a:schemeClr val="lt1"/>
              </a:highlight>
            </a:endParaRPr>
          </a:p>
          <a:p>
            <a:pPr indent="0" lvl="0" marL="0" rtl="0" algn="l">
              <a:spcBef>
                <a:spcPts val="1200"/>
              </a:spcBef>
              <a:spcAft>
                <a:spcPts val="0"/>
              </a:spcAft>
              <a:buNone/>
            </a:pPr>
            <a:r>
              <a:rPr lang="en"/>
              <a:t>Compression essentially squashes a waveform so that there is less difference between the loud (high energy) and quiet (low energy) points.</a:t>
            </a:r>
            <a:endParaRPr/>
          </a:p>
          <a:p>
            <a:pPr indent="0" lvl="0" marL="0" rtl="0" algn="l">
              <a:spcBef>
                <a:spcPts val="1200"/>
              </a:spcBef>
              <a:spcAft>
                <a:spcPts val="0"/>
              </a:spcAft>
              <a:buNone/>
            </a:pPr>
            <a:r>
              <a:rPr lang="en"/>
              <a:t>Attack/Release (effect activation time)</a:t>
            </a:r>
            <a:endParaRPr/>
          </a:p>
          <a:p>
            <a:pPr indent="0" lvl="0" marL="0" rtl="0" algn="l">
              <a:spcBef>
                <a:spcPts val="1200"/>
              </a:spcBef>
              <a:spcAft>
                <a:spcPts val="1200"/>
              </a:spcAft>
              <a:buNone/>
            </a:pPr>
            <a:r>
              <a:rPr lang="en"/>
              <a:t>Out Gain (re-adds dB to output signal)</a:t>
            </a:r>
            <a:endParaRPr/>
          </a:p>
        </p:txBody>
      </p:sp>
      <p:pic>
        <p:nvPicPr>
          <p:cNvPr id="410" name="Google Shape;410;p60"/>
          <p:cNvPicPr preferRelativeResize="0"/>
          <p:nvPr/>
        </p:nvPicPr>
        <p:blipFill>
          <a:blip r:embed="rId3">
            <a:alphaModFix/>
          </a:blip>
          <a:stretch>
            <a:fillRect/>
          </a:stretch>
        </p:blipFill>
        <p:spPr>
          <a:xfrm>
            <a:off x="4532575" y="2630675"/>
            <a:ext cx="4299726" cy="2186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B248"/>
                </a:solidFill>
              </a:rPr>
              <a:t>J-Scope (Digital Oscilloscope)</a:t>
            </a:r>
            <a:endParaRPr>
              <a:solidFill>
                <a:srgbClr val="13B248"/>
              </a:solidFill>
            </a:endParaRPr>
          </a:p>
        </p:txBody>
      </p:sp>
      <p:sp>
        <p:nvSpPr>
          <p:cNvPr id="416" name="Google Shape;416;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Waveform visualizer</a:t>
            </a:r>
            <a:endParaRPr/>
          </a:p>
          <a:p>
            <a:pPr indent="0" lvl="0" marL="0" rtl="0" algn="l">
              <a:spcBef>
                <a:spcPts val="1200"/>
              </a:spcBef>
              <a:spcAft>
                <a:spcPts val="0"/>
              </a:spcAft>
              <a:buNone/>
            </a:pPr>
            <a:r>
              <a:rPr lang="en"/>
              <a:t>DC or AC Coupling </a:t>
            </a:r>
            <a:r>
              <a:rPr lang="en" u="sng">
                <a:solidFill>
                  <a:schemeClr val="hlink"/>
                </a:solidFill>
                <a:hlinkClick r:id="rId3"/>
              </a:rPr>
              <a:t>https://www.sweetwater.com/insync/dc-coupled/</a:t>
            </a:r>
            <a:endParaRPr/>
          </a:p>
          <a:p>
            <a:pPr indent="0" lvl="0" marL="0" rtl="0" algn="l">
              <a:spcBef>
                <a:spcPts val="1200"/>
              </a:spcBef>
              <a:spcAft>
                <a:spcPts val="0"/>
              </a:spcAft>
              <a:buNone/>
            </a:pPr>
            <a:r>
              <a:rPr lang="en"/>
              <a:t>Gain/Time/Multiplier</a:t>
            </a:r>
            <a:endParaRPr/>
          </a:p>
          <a:p>
            <a:pPr indent="0" lvl="0" marL="0" rtl="0" algn="l">
              <a:spcBef>
                <a:spcPts val="1200"/>
              </a:spcBef>
              <a:spcAft>
                <a:spcPts val="0"/>
              </a:spcAft>
              <a:buNone/>
            </a:pPr>
            <a:r>
              <a:rPr lang="en"/>
              <a:t>Mode can view R and L separately</a:t>
            </a:r>
            <a:endParaRPr/>
          </a:p>
          <a:p>
            <a:pPr indent="0" lvl="0" marL="0" rtl="0" algn="l">
              <a:spcBef>
                <a:spcPts val="1200"/>
              </a:spcBef>
              <a:spcAft>
                <a:spcPts val="0"/>
              </a:spcAft>
              <a:buNone/>
            </a:pPr>
            <a:r>
              <a:rPr lang="en"/>
              <a:t>Freeze</a:t>
            </a:r>
            <a:endParaRPr/>
          </a:p>
          <a:p>
            <a:pPr indent="0" lvl="0" marL="0" rtl="0" algn="l">
              <a:spcBef>
                <a:spcPts val="1200"/>
              </a:spcBef>
              <a:spcAft>
                <a:spcPts val="1200"/>
              </a:spcAft>
              <a:buNone/>
            </a:pPr>
            <a:r>
              <a:t/>
            </a:r>
            <a:endParaRPr/>
          </a:p>
        </p:txBody>
      </p:sp>
      <p:pic>
        <p:nvPicPr>
          <p:cNvPr id="417" name="Google Shape;417;p61"/>
          <p:cNvPicPr preferRelativeResize="0"/>
          <p:nvPr/>
        </p:nvPicPr>
        <p:blipFill>
          <a:blip r:embed="rId4">
            <a:alphaModFix/>
          </a:blip>
          <a:stretch>
            <a:fillRect/>
          </a:stretch>
        </p:blipFill>
        <p:spPr>
          <a:xfrm>
            <a:off x="4059625" y="2165050"/>
            <a:ext cx="4890925" cy="2709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CC0000"/>
                </a:solidFill>
                <a:highlight>
                  <a:srgbClr val="FFFF00"/>
                </a:highlight>
              </a:rPr>
              <a:t>n</a:t>
            </a:r>
            <a:r>
              <a:rPr lang="en">
                <a:solidFill>
                  <a:srgbClr val="CC0000"/>
                </a:solidFill>
                <a:highlight>
                  <a:srgbClr val="FFFF00"/>
                </a:highlight>
              </a:rPr>
              <a:t>ow to the workshop portion!</a:t>
            </a:r>
            <a:endParaRPr>
              <a:solidFill>
                <a:srgbClr val="CC0000"/>
              </a:solidFill>
              <a:highlight>
                <a:srgbClr val="FFFF00"/>
              </a:highlight>
            </a:endParaRPr>
          </a:p>
        </p:txBody>
      </p:sp>
      <p:sp>
        <p:nvSpPr>
          <p:cNvPr id="423" name="Google Shape;423;p6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4685000" y="152400"/>
            <a:ext cx="3738995" cy="4838699"/>
          </a:xfrm>
          <a:prstGeom prst="rect">
            <a:avLst/>
          </a:prstGeom>
          <a:noFill/>
          <a:ln>
            <a:noFill/>
          </a:ln>
        </p:spPr>
      </p:pic>
      <p:sp>
        <p:nvSpPr>
          <p:cNvPr id="105" name="Google Shape;105;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Next weekend!</a:t>
            </a:r>
            <a:endParaRPr/>
          </a:p>
        </p:txBody>
      </p:sp>
      <p:pic>
        <p:nvPicPr>
          <p:cNvPr id="106" name="Google Shape;106;p18"/>
          <p:cNvPicPr preferRelativeResize="0"/>
          <p:nvPr/>
        </p:nvPicPr>
        <p:blipFill>
          <a:blip r:embed="rId4">
            <a:alphaModFix/>
          </a:blip>
          <a:stretch>
            <a:fillRect/>
          </a:stretch>
        </p:blipFill>
        <p:spPr>
          <a:xfrm>
            <a:off x="362525" y="1654778"/>
            <a:ext cx="3661749" cy="2832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B248"/>
                </a:solidFill>
              </a:rPr>
              <a:t>Exercise 1: Mixing Multiple Channels</a:t>
            </a:r>
            <a:endParaRPr>
              <a:solidFill>
                <a:srgbClr val="13B248"/>
              </a:solidFill>
            </a:endParaRPr>
          </a:p>
        </p:txBody>
      </p:sp>
      <p:sp>
        <p:nvSpPr>
          <p:cNvPr id="429" name="Google Shape;429;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Apply a Hard Limiter to the master channel</a:t>
            </a:r>
            <a:endParaRPr/>
          </a:p>
          <a:p>
            <a:pPr indent="-342900" lvl="0" marL="457200" rtl="0" algn="l">
              <a:spcBef>
                <a:spcPts val="0"/>
              </a:spcBef>
              <a:spcAft>
                <a:spcPts val="0"/>
              </a:spcAft>
              <a:buSzPts val="1800"/>
              <a:buAutoNum type="arabicPeriod"/>
            </a:pPr>
            <a:r>
              <a:rPr lang="en"/>
              <a:t>Create at least 3 instances of triple oscillator and layout patterns in piano roll, lay them out in playlist or beat&amp;bassline editor</a:t>
            </a:r>
            <a:endParaRPr/>
          </a:p>
          <a:p>
            <a:pPr indent="-342900" lvl="0" marL="457200" rtl="0" algn="l">
              <a:spcBef>
                <a:spcPts val="0"/>
              </a:spcBef>
              <a:spcAft>
                <a:spcPts val="0"/>
              </a:spcAft>
              <a:buSzPts val="1800"/>
              <a:buAutoNum type="arabicPeriod"/>
            </a:pPr>
            <a:r>
              <a:rPr lang="en"/>
              <a:t>Route each instance to a new mixer channel</a:t>
            </a:r>
            <a:endParaRPr/>
          </a:p>
          <a:p>
            <a:pPr indent="-342900" lvl="0" marL="457200" rtl="0" algn="l">
              <a:spcBef>
                <a:spcPts val="0"/>
              </a:spcBef>
              <a:spcAft>
                <a:spcPts val="0"/>
              </a:spcAft>
              <a:buSzPts val="1800"/>
              <a:buAutoNum type="arabicPeriod"/>
            </a:pPr>
            <a:r>
              <a:rPr lang="en"/>
              <a:t>Apply equalizer to each mixer channel</a:t>
            </a:r>
            <a:endParaRPr/>
          </a:p>
          <a:p>
            <a:pPr indent="-342900" lvl="0" marL="457200" rtl="0" algn="l">
              <a:spcBef>
                <a:spcPts val="0"/>
              </a:spcBef>
              <a:spcAft>
                <a:spcPts val="0"/>
              </a:spcAft>
              <a:buSzPts val="1800"/>
              <a:buAutoNum type="arabicPeriod"/>
            </a:pPr>
            <a:r>
              <a:rPr lang="en"/>
              <a:t>Add a highpass, lowpass, and bandpass EQ to the different channels</a:t>
            </a:r>
            <a:endParaRPr/>
          </a:p>
          <a:p>
            <a:pPr indent="-342900" lvl="0" marL="457200" rtl="0" algn="l">
              <a:spcBef>
                <a:spcPts val="0"/>
              </a:spcBef>
              <a:spcAft>
                <a:spcPts val="0"/>
              </a:spcAft>
              <a:buSzPts val="1800"/>
              <a:buAutoNum type="arabicPeriod"/>
            </a:pPr>
            <a:r>
              <a:rPr lang="en"/>
              <a:t>Apply SPAN to the master channel and listen to the waveform. Try disabling the EQ’s. Does it sound the same?</a:t>
            </a:r>
            <a:endParaRPr/>
          </a:p>
        </p:txBody>
      </p:sp>
      <p:pic>
        <p:nvPicPr>
          <p:cNvPr id="430" name="Google Shape;430;p63"/>
          <p:cNvPicPr preferRelativeResize="0"/>
          <p:nvPr/>
        </p:nvPicPr>
        <p:blipFill>
          <a:blip r:embed="rId3">
            <a:alphaModFix/>
          </a:blip>
          <a:stretch>
            <a:fillRect/>
          </a:stretch>
        </p:blipFill>
        <p:spPr>
          <a:xfrm>
            <a:off x="4831075" y="2499650"/>
            <a:ext cx="2257425" cy="228600"/>
          </a:xfrm>
          <a:prstGeom prst="rect">
            <a:avLst/>
          </a:prstGeom>
          <a:noFill/>
          <a:ln>
            <a:noFill/>
          </a:ln>
        </p:spPr>
      </p:pic>
      <p:pic>
        <p:nvPicPr>
          <p:cNvPr id="431" name="Google Shape;431;p63"/>
          <p:cNvPicPr preferRelativeResize="0"/>
          <p:nvPr/>
        </p:nvPicPr>
        <p:blipFill>
          <a:blip r:embed="rId4">
            <a:alphaModFix/>
          </a:blip>
          <a:stretch>
            <a:fillRect/>
          </a:stretch>
        </p:blipFill>
        <p:spPr>
          <a:xfrm>
            <a:off x="5971625" y="640138"/>
            <a:ext cx="2057400" cy="847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B248"/>
                </a:solidFill>
              </a:rPr>
              <a:t>Exercise 2: Automation &amp; Control</a:t>
            </a:r>
            <a:endParaRPr>
              <a:solidFill>
                <a:srgbClr val="13B248"/>
              </a:solidFill>
            </a:endParaRPr>
          </a:p>
        </p:txBody>
      </p:sp>
      <p:sp>
        <p:nvSpPr>
          <p:cNvPr id="437" name="Google Shape;437;p64"/>
          <p:cNvSpPr txBox="1"/>
          <p:nvPr>
            <p:ph idx="1" type="body"/>
          </p:nvPr>
        </p:nvSpPr>
        <p:spPr>
          <a:xfrm>
            <a:off x="311700" y="1152475"/>
            <a:ext cx="45783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Click inside a grid space for an automation clip</a:t>
            </a:r>
            <a:endParaRPr/>
          </a:p>
          <a:p>
            <a:pPr indent="-342900" lvl="0" marL="457200" rtl="0" algn="l">
              <a:spcBef>
                <a:spcPts val="0"/>
              </a:spcBef>
              <a:spcAft>
                <a:spcPts val="0"/>
              </a:spcAft>
              <a:buSzPts val="1800"/>
              <a:buAutoNum type="arabicPeriod"/>
            </a:pPr>
            <a:r>
              <a:rPr lang="en"/>
              <a:t>Hold Ctrl+click and drag a knob and drop on top of the purple box</a:t>
            </a:r>
            <a:endParaRPr/>
          </a:p>
          <a:p>
            <a:pPr indent="-342900" lvl="0" marL="457200" rtl="0" algn="l">
              <a:spcBef>
                <a:spcPts val="0"/>
              </a:spcBef>
              <a:spcAft>
                <a:spcPts val="0"/>
              </a:spcAft>
              <a:buSzPts val="1800"/>
              <a:buAutoNum type="arabicPeriod"/>
            </a:pPr>
            <a:r>
              <a:rPr lang="en"/>
              <a:t>Double click the box to open it</a:t>
            </a:r>
            <a:endParaRPr/>
          </a:p>
          <a:p>
            <a:pPr indent="-342900" lvl="0" marL="457200" rtl="0" algn="l">
              <a:spcBef>
                <a:spcPts val="0"/>
              </a:spcBef>
              <a:spcAft>
                <a:spcPts val="0"/>
              </a:spcAft>
              <a:buSzPts val="1800"/>
              <a:buAutoNum type="arabicPeriod"/>
            </a:pPr>
            <a:r>
              <a:rPr lang="en"/>
              <a:t>Click and drag points to create a slope</a:t>
            </a:r>
            <a:endParaRPr/>
          </a:p>
          <a:p>
            <a:pPr indent="-342900" lvl="0" marL="457200" rtl="0" algn="l">
              <a:spcBef>
                <a:spcPts val="0"/>
              </a:spcBef>
              <a:spcAft>
                <a:spcPts val="0"/>
              </a:spcAft>
              <a:buSzPts val="1800"/>
              <a:buAutoNum type="arabicPeriod"/>
            </a:pPr>
            <a:r>
              <a:rPr lang="en"/>
              <a:t>You </a:t>
            </a:r>
            <a:r>
              <a:rPr lang="en"/>
              <a:t>could try automating the EQ cutoff frequency, or the volume of faders. This is how sweeping and fading in/out is done in music production.</a:t>
            </a:r>
            <a:endParaRPr/>
          </a:p>
        </p:txBody>
      </p:sp>
      <p:pic>
        <p:nvPicPr>
          <p:cNvPr id="438" name="Google Shape;438;p64"/>
          <p:cNvPicPr preferRelativeResize="0"/>
          <p:nvPr/>
        </p:nvPicPr>
        <p:blipFill>
          <a:blip r:embed="rId3">
            <a:alphaModFix/>
          </a:blip>
          <a:stretch>
            <a:fillRect/>
          </a:stretch>
        </p:blipFill>
        <p:spPr>
          <a:xfrm>
            <a:off x="5869400" y="1225850"/>
            <a:ext cx="2535100" cy="269825"/>
          </a:xfrm>
          <a:prstGeom prst="rect">
            <a:avLst/>
          </a:prstGeom>
          <a:noFill/>
          <a:ln>
            <a:noFill/>
          </a:ln>
        </p:spPr>
      </p:pic>
      <p:pic>
        <p:nvPicPr>
          <p:cNvPr id="439" name="Google Shape;439;p64"/>
          <p:cNvPicPr preferRelativeResize="0"/>
          <p:nvPr/>
        </p:nvPicPr>
        <p:blipFill>
          <a:blip r:embed="rId4">
            <a:alphaModFix/>
          </a:blip>
          <a:stretch>
            <a:fillRect/>
          </a:stretch>
        </p:blipFill>
        <p:spPr>
          <a:xfrm>
            <a:off x="4927543" y="2014000"/>
            <a:ext cx="3904750" cy="1818275"/>
          </a:xfrm>
          <a:prstGeom prst="rect">
            <a:avLst/>
          </a:prstGeom>
          <a:noFill/>
          <a:ln>
            <a:noFill/>
          </a:ln>
        </p:spPr>
      </p:pic>
      <p:pic>
        <p:nvPicPr>
          <p:cNvPr id="440" name="Google Shape;440;p64"/>
          <p:cNvPicPr preferRelativeResize="0"/>
          <p:nvPr/>
        </p:nvPicPr>
        <p:blipFill>
          <a:blip r:embed="rId5">
            <a:alphaModFix/>
          </a:blip>
          <a:stretch>
            <a:fillRect/>
          </a:stretch>
        </p:blipFill>
        <p:spPr>
          <a:xfrm>
            <a:off x="4927550" y="3921175"/>
            <a:ext cx="3714750" cy="647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3B248"/>
                </a:solidFill>
              </a:rPr>
              <a:t>Exercise 2: Low Frequency Oscillator</a:t>
            </a:r>
            <a:endParaRPr>
              <a:solidFill>
                <a:srgbClr val="13B248"/>
              </a:solidFill>
            </a:endParaRPr>
          </a:p>
        </p:txBody>
      </p:sp>
      <p:sp>
        <p:nvSpPr>
          <p:cNvPr id="446" name="Google Shape;446;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Right click on a fader and select</a:t>
            </a:r>
            <a:endParaRPr/>
          </a:p>
          <a:p>
            <a:pPr indent="-342900" lvl="0" marL="457200" rtl="0" algn="l">
              <a:spcBef>
                <a:spcPts val="0"/>
              </a:spcBef>
              <a:spcAft>
                <a:spcPts val="0"/>
              </a:spcAft>
              <a:buSzPts val="1800"/>
              <a:buAutoNum type="arabicPeriod"/>
            </a:pPr>
            <a:r>
              <a:rPr lang="en"/>
              <a:t>Open the controller rack</a:t>
            </a:r>
            <a:endParaRPr/>
          </a:p>
          <a:p>
            <a:pPr indent="-342900" lvl="0" marL="457200" rtl="0" algn="l">
              <a:spcBef>
                <a:spcPts val="0"/>
              </a:spcBef>
              <a:spcAft>
                <a:spcPts val="0"/>
              </a:spcAft>
              <a:buSzPts val="1800"/>
              <a:buAutoNum type="arabicPeriod"/>
            </a:pPr>
            <a:r>
              <a:rPr lang="en"/>
              <a:t>Add a controller and open the controls</a:t>
            </a:r>
            <a:endParaRPr/>
          </a:p>
          <a:p>
            <a:pPr indent="-342900" lvl="0" marL="457200" rtl="0" algn="l">
              <a:spcBef>
                <a:spcPts val="0"/>
              </a:spcBef>
              <a:spcAft>
                <a:spcPts val="0"/>
              </a:spcAft>
              <a:buSzPts val="1800"/>
              <a:buAutoNum type="arabicPeriod"/>
            </a:pPr>
            <a:r>
              <a:rPr lang="en"/>
              <a:t>Choose the oscillation pattern and tweak other knobs to your liking</a:t>
            </a:r>
            <a:endParaRPr/>
          </a:p>
          <a:p>
            <a:pPr indent="-342900" lvl="0" marL="457200" rtl="0" algn="l">
              <a:spcBef>
                <a:spcPts val="0"/>
              </a:spcBef>
              <a:spcAft>
                <a:spcPts val="0"/>
              </a:spcAft>
              <a:buSzPts val="1800"/>
              <a:buAutoNum type="arabicPeriod"/>
            </a:pPr>
            <a:r>
              <a:rPr lang="en"/>
              <a:t>Play the audio and listen to the output.</a:t>
            </a:r>
            <a:endParaRPr/>
          </a:p>
        </p:txBody>
      </p:sp>
      <p:pic>
        <p:nvPicPr>
          <p:cNvPr id="447" name="Google Shape;447;p65"/>
          <p:cNvPicPr preferRelativeResize="0"/>
          <p:nvPr/>
        </p:nvPicPr>
        <p:blipFill>
          <a:blip r:embed="rId3">
            <a:alphaModFix/>
          </a:blip>
          <a:stretch>
            <a:fillRect/>
          </a:stretch>
        </p:blipFill>
        <p:spPr>
          <a:xfrm>
            <a:off x="4245475" y="1262100"/>
            <a:ext cx="1543050" cy="266700"/>
          </a:xfrm>
          <a:prstGeom prst="rect">
            <a:avLst/>
          </a:prstGeom>
          <a:noFill/>
          <a:ln>
            <a:noFill/>
          </a:ln>
        </p:spPr>
      </p:pic>
      <p:pic>
        <p:nvPicPr>
          <p:cNvPr id="448" name="Google Shape;448;p65"/>
          <p:cNvPicPr preferRelativeResize="0"/>
          <p:nvPr/>
        </p:nvPicPr>
        <p:blipFill>
          <a:blip r:embed="rId4">
            <a:alphaModFix/>
          </a:blip>
          <a:stretch>
            <a:fillRect/>
          </a:stretch>
        </p:blipFill>
        <p:spPr>
          <a:xfrm>
            <a:off x="3605550" y="1576025"/>
            <a:ext cx="251837" cy="269825"/>
          </a:xfrm>
          <a:prstGeom prst="rect">
            <a:avLst/>
          </a:prstGeom>
          <a:noFill/>
          <a:ln>
            <a:noFill/>
          </a:ln>
        </p:spPr>
      </p:pic>
      <p:pic>
        <p:nvPicPr>
          <p:cNvPr id="449" name="Google Shape;449;p65"/>
          <p:cNvPicPr preferRelativeResize="0"/>
          <p:nvPr/>
        </p:nvPicPr>
        <p:blipFill>
          <a:blip r:embed="rId5">
            <a:alphaModFix/>
          </a:blip>
          <a:stretch>
            <a:fillRect/>
          </a:stretch>
        </p:blipFill>
        <p:spPr>
          <a:xfrm>
            <a:off x="6395425" y="2662301"/>
            <a:ext cx="2201225" cy="1932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Exercise 3</a:t>
            </a:r>
            <a:r>
              <a:rPr lang="en" sz="2320">
                <a:solidFill>
                  <a:srgbClr val="13B248"/>
                </a:solidFill>
              </a:rPr>
              <a:t>: Fill the Frequency Response (Reverse Engineer)</a:t>
            </a:r>
            <a:endParaRPr sz="2320">
              <a:solidFill>
                <a:srgbClr val="13B248"/>
              </a:solidFill>
            </a:endParaRPr>
          </a:p>
        </p:txBody>
      </p:sp>
      <p:sp>
        <p:nvSpPr>
          <p:cNvPr id="455" name="Google Shape;455;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given the frequency response, recreate it using triple oscillator</a:t>
            </a:r>
            <a:endParaRPr/>
          </a:p>
          <a:p>
            <a:pPr indent="0" lvl="0" marL="0" rtl="0" algn="l">
              <a:spcBef>
                <a:spcPts val="1200"/>
              </a:spcBef>
              <a:spcAft>
                <a:spcPts val="0"/>
              </a:spcAft>
              <a:buNone/>
            </a:pPr>
            <a:r>
              <a:rPr lang="en"/>
              <a:t>Harmonics are magic.</a:t>
            </a:r>
            <a:endParaRPr/>
          </a:p>
          <a:p>
            <a:pPr indent="0" lvl="0" marL="0" rtl="0" algn="l">
              <a:spcBef>
                <a:spcPts val="1200"/>
              </a:spcBef>
              <a:spcAft>
                <a:spcPts val="1200"/>
              </a:spcAft>
              <a:buNone/>
            </a:pPr>
            <a:r>
              <a:rPr lang="en"/>
              <a:t>Easy - Medium - Hard difficulty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7"/>
          <p:cNvPicPr preferRelativeResize="0"/>
          <p:nvPr/>
        </p:nvPicPr>
        <p:blipFill>
          <a:blip r:embed="rId3">
            <a:alphaModFix/>
          </a:blip>
          <a:stretch>
            <a:fillRect/>
          </a:stretch>
        </p:blipFill>
        <p:spPr>
          <a:xfrm>
            <a:off x="1622825" y="661650"/>
            <a:ext cx="5898351" cy="3820200"/>
          </a:xfrm>
          <a:prstGeom prst="rect">
            <a:avLst/>
          </a:prstGeom>
          <a:noFill/>
          <a:ln>
            <a:noFill/>
          </a:ln>
        </p:spPr>
      </p:pic>
      <p:sp>
        <p:nvSpPr>
          <p:cNvPr id="461" name="Google Shape;461;p67"/>
          <p:cNvSpPr txBox="1"/>
          <p:nvPr/>
        </p:nvSpPr>
        <p:spPr>
          <a:xfrm>
            <a:off x="108700" y="136500"/>
            <a:ext cx="6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Ubuntu"/>
                <a:ea typeface="Ubuntu"/>
                <a:cs typeface="Ubuntu"/>
                <a:sym typeface="Ubuntu"/>
              </a:rPr>
              <a:t>Easy</a:t>
            </a:r>
            <a:endParaRPr>
              <a:solidFill>
                <a:srgbClr val="00FF00"/>
              </a:solidFill>
              <a:latin typeface="Ubuntu"/>
              <a:ea typeface="Ubuntu"/>
              <a:cs typeface="Ubuntu"/>
              <a:sym typeface="Ubuntu"/>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68"/>
          <p:cNvPicPr preferRelativeResize="0"/>
          <p:nvPr/>
        </p:nvPicPr>
        <p:blipFill>
          <a:blip r:embed="rId3">
            <a:alphaModFix/>
          </a:blip>
          <a:stretch>
            <a:fillRect/>
          </a:stretch>
        </p:blipFill>
        <p:spPr>
          <a:xfrm>
            <a:off x="2243138" y="1462088"/>
            <a:ext cx="4657725" cy="2219325"/>
          </a:xfrm>
          <a:prstGeom prst="rect">
            <a:avLst/>
          </a:prstGeom>
          <a:noFill/>
          <a:ln>
            <a:noFill/>
          </a:ln>
        </p:spPr>
      </p:pic>
      <p:sp>
        <p:nvSpPr>
          <p:cNvPr id="467" name="Google Shape;467;p68"/>
          <p:cNvSpPr txBox="1"/>
          <p:nvPr/>
        </p:nvSpPr>
        <p:spPr>
          <a:xfrm>
            <a:off x="108700" y="136500"/>
            <a:ext cx="6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Ubuntu"/>
                <a:ea typeface="Ubuntu"/>
                <a:cs typeface="Ubuntu"/>
                <a:sym typeface="Ubuntu"/>
              </a:rPr>
              <a:t>Easy</a:t>
            </a:r>
            <a:endParaRPr>
              <a:solidFill>
                <a:srgbClr val="00FF00"/>
              </a:solidFill>
              <a:latin typeface="Ubuntu"/>
              <a:ea typeface="Ubuntu"/>
              <a:cs typeface="Ubuntu"/>
              <a:sym typeface="Ubuntu"/>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69"/>
          <p:cNvPicPr preferRelativeResize="0"/>
          <p:nvPr/>
        </p:nvPicPr>
        <p:blipFill>
          <a:blip r:embed="rId3">
            <a:alphaModFix/>
          </a:blip>
          <a:stretch>
            <a:fillRect/>
          </a:stretch>
        </p:blipFill>
        <p:spPr>
          <a:xfrm>
            <a:off x="2247900" y="1447800"/>
            <a:ext cx="4648200" cy="2247900"/>
          </a:xfrm>
          <a:prstGeom prst="rect">
            <a:avLst/>
          </a:prstGeom>
          <a:noFill/>
          <a:ln>
            <a:noFill/>
          </a:ln>
        </p:spPr>
      </p:pic>
      <p:sp>
        <p:nvSpPr>
          <p:cNvPr id="473" name="Google Shape;473;p69"/>
          <p:cNvSpPr txBox="1"/>
          <p:nvPr/>
        </p:nvSpPr>
        <p:spPr>
          <a:xfrm>
            <a:off x="108700" y="136500"/>
            <a:ext cx="6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Ubuntu"/>
                <a:ea typeface="Ubuntu"/>
                <a:cs typeface="Ubuntu"/>
                <a:sym typeface="Ubuntu"/>
              </a:rPr>
              <a:t>Easy</a:t>
            </a:r>
            <a:endParaRPr>
              <a:solidFill>
                <a:srgbClr val="00FF00"/>
              </a:solidFill>
              <a:latin typeface="Ubuntu"/>
              <a:ea typeface="Ubuntu"/>
              <a:cs typeface="Ubuntu"/>
              <a:sym typeface="Ubuntu"/>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a:blip r:embed="rId3">
            <a:alphaModFix/>
          </a:blip>
          <a:stretch>
            <a:fillRect/>
          </a:stretch>
        </p:blipFill>
        <p:spPr>
          <a:xfrm>
            <a:off x="1568972" y="625650"/>
            <a:ext cx="6006049" cy="3943225"/>
          </a:xfrm>
          <a:prstGeom prst="rect">
            <a:avLst/>
          </a:prstGeom>
          <a:noFill/>
          <a:ln>
            <a:noFill/>
          </a:ln>
        </p:spPr>
      </p:pic>
      <p:sp>
        <p:nvSpPr>
          <p:cNvPr id="479" name="Google Shape;479;p70"/>
          <p:cNvSpPr txBox="1"/>
          <p:nvPr/>
        </p:nvSpPr>
        <p:spPr>
          <a:xfrm>
            <a:off x="108700" y="136500"/>
            <a:ext cx="8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latin typeface="Ubuntu"/>
                <a:ea typeface="Ubuntu"/>
                <a:cs typeface="Ubuntu"/>
                <a:sym typeface="Ubuntu"/>
              </a:rPr>
              <a:t>Medium</a:t>
            </a:r>
            <a:endParaRPr>
              <a:solidFill>
                <a:srgbClr val="FF9900"/>
              </a:solidFill>
              <a:latin typeface="Ubuntu"/>
              <a:ea typeface="Ubuntu"/>
              <a:cs typeface="Ubuntu"/>
              <a:sym typeface="Ubuntu"/>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71"/>
          <p:cNvPicPr preferRelativeResize="0"/>
          <p:nvPr/>
        </p:nvPicPr>
        <p:blipFill>
          <a:blip r:embed="rId3">
            <a:alphaModFix/>
          </a:blip>
          <a:stretch>
            <a:fillRect/>
          </a:stretch>
        </p:blipFill>
        <p:spPr>
          <a:xfrm>
            <a:off x="1555775" y="597162"/>
            <a:ext cx="6032451" cy="3949175"/>
          </a:xfrm>
          <a:prstGeom prst="rect">
            <a:avLst/>
          </a:prstGeom>
          <a:noFill/>
          <a:ln>
            <a:noFill/>
          </a:ln>
        </p:spPr>
      </p:pic>
      <p:sp>
        <p:nvSpPr>
          <p:cNvPr id="485" name="Google Shape;485;p71"/>
          <p:cNvSpPr txBox="1"/>
          <p:nvPr/>
        </p:nvSpPr>
        <p:spPr>
          <a:xfrm>
            <a:off x="108700" y="136500"/>
            <a:ext cx="8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latin typeface="Ubuntu"/>
                <a:ea typeface="Ubuntu"/>
                <a:cs typeface="Ubuntu"/>
                <a:sym typeface="Ubuntu"/>
              </a:rPr>
              <a:t>Medium</a:t>
            </a:r>
            <a:endParaRPr>
              <a:solidFill>
                <a:srgbClr val="FF9900"/>
              </a:solidFill>
              <a:latin typeface="Ubuntu"/>
              <a:ea typeface="Ubuntu"/>
              <a:cs typeface="Ubuntu"/>
              <a:sym typeface="Ubuntu"/>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72"/>
          <p:cNvPicPr preferRelativeResize="0"/>
          <p:nvPr/>
        </p:nvPicPr>
        <p:blipFill>
          <a:blip r:embed="rId3">
            <a:alphaModFix/>
          </a:blip>
          <a:stretch>
            <a:fillRect/>
          </a:stretch>
        </p:blipFill>
        <p:spPr>
          <a:xfrm>
            <a:off x="2252663" y="1452563"/>
            <a:ext cx="4638675" cy="2238375"/>
          </a:xfrm>
          <a:prstGeom prst="rect">
            <a:avLst/>
          </a:prstGeom>
          <a:noFill/>
          <a:ln>
            <a:noFill/>
          </a:ln>
        </p:spPr>
      </p:pic>
      <p:sp>
        <p:nvSpPr>
          <p:cNvPr id="491" name="Google Shape;491;p72"/>
          <p:cNvSpPr txBox="1"/>
          <p:nvPr/>
        </p:nvSpPr>
        <p:spPr>
          <a:xfrm>
            <a:off x="108700" y="136500"/>
            <a:ext cx="8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Ubuntu"/>
                <a:ea typeface="Ubuntu"/>
                <a:cs typeface="Ubuntu"/>
                <a:sym typeface="Ubuntu"/>
              </a:rPr>
              <a:t>Hard</a:t>
            </a:r>
            <a:endParaRPr>
              <a:solidFill>
                <a:srgbClr val="FF0000"/>
              </a:solidFill>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sound waves?</a:t>
            </a:r>
            <a:endParaRPr/>
          </a:p>
        </p:txBody>
      </p:sp>
      <p:pic>
        <p:nvPicPr>
          <p:cNvPr id="112" name="Google Shape;112;p19"/>
          <p:cNvPicPr preferRelativeResize="0"/>
          <p:nvPr/>
        </p:nvPicPr>
        <p:blipFill rotWithShape="1">
          <a:blip r:embed="rId3">
            <a:alphaModFix/>
          </a:blip>
          <a:srcRect b="0" l="0" r="0" t="10817"/>
          <a:stretch/>
        </p:blipFill>
        <p:spPr>
          <a:xfrm>
            <a:off x="1115900" y="1640475"/>
            <a:ext cx="6614649" cy="2797325"/>
          </a:xfrm>
          <a:prstGeom prst="rect">
            <a:avLst/>
          </a:prstGeom>
          <a:noFill/>
          <a:ln>
            <a:noFill/>
          </a:ln>
        </p:spPr>
      </p:pic>
      <p:pic>
        <p:nvPicPr>
          <p:cNvPr id="113" name="Google Shape;113;p19"/>
          <p:cNvPicPr preferRelativeResize="0"/>
          <p:nvPr/>
        </p:nvPicPr>
        <p:blipFill rotWithShape="1">
          <a:blip r:embed="rId3">
            <a:alphaModFix/>
          </a:blip>
          <a:srcRect b="25344" l="0" r="0" t="10814"/>
          <a:stretch/>
        </p:blipFill>
        <p:spPr>
          <a:xfrm>
            <a:off x="1115900" y="1640475"/>
            <a:ext cx="6614649" cy="2002375"/>
          </a:xfrm>
          <a:prstGeom prst="rect">
            <a:avLst/>
          </a:prstGeom>
          <a:noFill/>
          <a:ln>
            <a:noFill/>
          </a:ln>
        </p:spPr>
      </p:pic>
      <p:sp>
        <p:nvSpPr>
          <p:cNvPr id="114" name="Google Shape;11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more trick: Denoising in Audacity</a:t>
            </a:r>
            <a:endParaRPr/>
          </a:p>
        </p:txBody>
      </p:sp>
      <p:sp>
        <p:nvSpPr>
          <p:cNvPr id="497" name="Google Shape;497;p73"/>
          <p:cNvSpPr txBox="1"/>
          <p:nvPr>
            <p:ph idx="1" type="body"/>
          </p:nvPr>
        </p:nvSpPr>
        <p:spPr>
          <a:xfrm>
            <a:off x="311700" y="1152475"/>
            <a:ext cx="549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Effect -&gt; Noise Reduction -&gt; Acquire Noise Profile</a:t>
            </a:r>
            <a:endParaRPr/>
          </a:p>
          <a:p>
            <a:pPr indent="0" lvl="0" marL="0" rtl="0" algn="l">
              <a:spcBef>
                <a:spcPts val="1200"/>
              </a:spcBef>
              <a:spcAft>
                <a:spcPts val="1200"/>
              </a:spcAft>
              <a:buNone/>
            </a:pPr>
            <a:r>
              <a:rPr lang="en"/>
              <a:t>Select all -&gt; Effect -&gt; Noise Reduction -&gt; Reduce noise</a:t>
            </a:r>
            <a:endParaRPr/>
          </a:p>
        </p:txBody>
      </p:sp>
      <p:pic>
        <p:nvPicPr>
          <p:cNvPr id="498" name="Google Shape;498;p73"/>
          <p:cNvPicPr preferRelativeResize="0"/>
          <p:nvPr/>
        </p:nvPicPr>
        <p:blipFill>
          <a:blip r:embed="rId3">
            <a:alphaModFix/>
          </a:blip>
          <a:stretch>
            <a:fillRect/>
          </a:stretch>
        </p:blipFill>
        <p:spPr>
          <a:xfrm>
            <a:off x="5862700" y="1152475"/>
            <a:ext cx="2868975" cy="3348150"/>
          </a:xfrm>
          <a:prstGeom prst="rect">
            <a:avLst/>
          </a:prstGeom>
          <a:noFill/>
          <a:ln>
            <a:noFill/>
          </a:ln>
        </p:spPr>
      </p:pic>
      <p:pic>
        <p:nvPicPr>
          <p:cNvPr id="499" name="Google Shape;499;p73"/>
          <p:cNvPicPr preferRelativeResize="0"/>
          <p:nvPr/>
        </p:nvPicPr>
        <p:blipFill>
          <a:blip r:embed="rId4">
            <a:alphaModFix/>
          </a:blip>
          <a:stretch>
            <a:fillRect/>
          </a:stretch>
        </p:blipFill>
        <p:spPr>
          <a:xfrm>
            <a:off x="2818718" y="2551176"/>
            <a:ext cx="2055675" cy="1949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t>Topics							   Agenda</a:t>
            </a:r>
            <a:endParaRPr sz="3220"/>
          </a:p>
        </p:txBody>
      </p:sp>
      <p:sp>
        <p:nvSpPr>
          <p:cNvPr id="120" name="Google Shape;120;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romanUcPeriod"/>
            </a:pPr>
            <a:r>
              <a:rPr lang="en" sz="2100"/>
              <a:t>Software Skills</a:t>
            </a:r>
            <a:endParaRPr sz="2100"/>
          </a:p>
          <a:p>
            <a:pPr indent="-361950" lvl="0" marL="457200" rtl="0" algn="l">
              <a:spcBef>
                <a:spcPts val="0"/>
              </a:spcBef>
              <a:spcAft>
                <a:spcPts val="0"/>
              </a:spcAft>
              <a:buSzPts val="2100"/>
              <a:buAutoNum type="romanUcPeriod"/>
            </a:pPr>
            <a:r>
              <a:rPr lang="en" sz="2100"/>
              <a:t>Digital vs. Analog Audio</a:t>
            </a:r>
            <a:endParaRPr sz="2100"/>
          </a:p>
          <a:p>
            <a:pPr indent="-361950" lvl="0" marL="457200" rtl="0" algn="l">
              <a:spcBef>
                <a:spcPts val="0"/>
              </a:spcBef>
              <a:spcAft>
                <a:spcPts val="0"/>
              </a:spcAft>
              <a:buSzPts val="2100"/>
              <a:buAutoNum type="romanUcPeriod"/>
            </a:pPr>
            <a:r>
              <a:rPr lang="en" sz="2100"/>
              <a:t>Basic Signal Processing</a:t>
            </a:r>
            <a:endParaRPr sz="2100"/>
          </a:p>
          <a:p>
            <a:pPr indent="-361950" lvl="0" marL="457200" rtl="0" algn="l">
              <a:spcBef>
                <a:spcPts val="0"/>
              </a:spcBef>
              <a:spcAft>
                <a:spcPts val="0"/>
              </a:spcAft>
              <a:buSzPts val="2100"/>
              <a:buAutoNum type="romanUcPeriod"/>
            </a:pPr>
            <a:r>
              <a:rPr lang="en" sz="2100"/>
              <a:t>Basic digital control system</a:t>
            </a:r>
            <a:endParaRPr sz="2100"/>
          </a:p>
        </p:txBody>
      </p:sp>
      <p:sp>
        <p:nvSpPr>
          <p:cNvPr id="121" name="Google Shape;121;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romanUcPeriod"/>
            </a:pPr>
            <a:r>
              <a:rPr lang="en" sz="2100"/>
              <a:t>Downloads</a:t>
            </a:r>
            <a:endParaRPr sz="2100"/>
          </a:p>
          <a:p>
            <a:pPr indent="-361950" lvl="0" marL="457200" rtl="0" algn="l">
              <a:spcBef>
                <a:spcPts val="0"/>
              </a:spcBef>
              <a:spcAft>
                <a:spcPts val="0"/>
              </a:spcAft>
              <a:buSzPts val="2100"/>
              <a:buAutoNum type="romanUcPeriod"/>
            </a:pPr>
            <a:r>
              <a:rPr lang="en" sz="2100"/>
              <a:t>Background</a:t>
            </a:r>
            <a:endParaRPr sz="2100"/>
          </a:p>
          <a:p>
            <a:pPr indent="-361950" lvl="0" marL="457200" rtl="0" algn="l">
              <a:spcBef>
                <a:spcPts val="0"/>
              </a:spcBef>
              <a:spcAft>
                <a:spcPts val="0"/>
              </a:spcAft>
              <a:buSzPts val="2100"/>
              <a:buAutoNum type="romanUcPeriod"/>
            </a:pPr>
            <a:r>
              <a:rPr lang="en" sz="2100"/>
              <a:t>Audio Effects</a:t>
            </a:r>
            <a:endParaRPr sz="2100"/>
          </a:p>
          <a:p>
            <a:pPr indent="-361950" lvl="0" marL="457200" rtl="0" algn="l">
              <a:spcBef>
                <a:spcPts val="0"/>
              </a:spcBef>
              <a:spcAft>
                <a:spcPts val="0"/>
              </a:spcAft>
              <a:buSzPts val="2100"/>
              <a:buAutoNum type="romanUcPeriod"/>
            </a:pPr>
            <a:r>
              <a:rPr lang="en" sz="2100"/>
              <a:t>Around the DAW</a:t>
            </a:r>
            <a:endParaRPr sz="2100"/>
          </a:p>
          <a:p>
            <a:pPr indent="-361950" lvl="0" marL="457200" rtl="0" algn="l">
              <a:spcBef>
                <a:spcPts val="0"/>
              </a:spcBef>
              <a:spcAft>
                <a:spcPts val="0"/>
              </a:spcAft>
              <a:buSzPts val="2100"/>
              <a:buAutoNum type="romanUcPeriod"/>
            </a:pPr>
            <a:r>
              <a:rPr lang="en" sz="2100"/>
              <a:t>Exercises</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Started</a:t>
            </a:r>
            <a:endParaRPr>
              <a:solidFill>
                <a:srgbClr val="13B248"/>
              </a:solidFill>
            </a:endParaRPr>
          </a:p>
        </p:txBody>
      </p:sp>
      <p:sp>
        <p:nvSpPr>
          <p:cNvPr id="127" name="Google Shape;12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13B248"/>
                </a:solidFill>
              </a:rPr>
              <a:t>LMMS (Linux Multimedia Software) </a:t>
            </a:r>
            <a:r>
              <a:rPr lang="en"/>
              <a:t>is a DAW (digital audio workstation).</a:t>
            </a:r>
            <a:endParaRPr/>
          </a:p>
          <a:p>
            <a:pPr indent="0" lvl="0" marL="0" rtl="0" algn="l">
              <a:spcBef>
                <a:spcPts val="1200"/>
              </a:spcBef>
              <a:spcAft>
                <a:spcPts val="0"/>
              </a:spcAft>
              <a:buNone/>
            </a:pPr>
            <a:r>
              <a:rPr lang="en"/>
              <a:t>DAWs are used in order to </a:t>
            </a:r>
            <a:r>
              <a:rPr lang="en"/>
              <a:t>layout, mix, and master audio, most typically for music tracks.</a:t>
            </a:r>
            <a:endParaRPr/>
          </a:p>
          <a:p>
            <a:pPr indent="0" lvl="0" marL="0" rtl="0" algn="l">
              <a:spcBef>
                <a:spcPts val="1200"/>
              </a:spcBef>
              <a:spcAft>
                <a:spcPts val="0"/>
              </a:spcAft>
              <a:buNone/>
            </a:pPr>
            <a:r>
              <a:rPr lang="en"/>
              <a:t>These programs have built in DSP algorithms and are a great application of both electrical/computer engineering as well as computer science.</a:t>
            </a:r>
            <a:endParaRPr/>
          </a:p>
          <a:p>
            <a:pPr indent="0" lvl="0" marL="0" rtl="0" algn="l">
              <a:spcBef>
                <a:spcPts val="1200"/>
              </a:spcBef>
              <a:spcAft>
                <a:spcPts val="1200"/>
              </a:spcAft>
              <a:buNone/>
            </a:pPr>
            <a:r>
              <a:rPr lang="en"/>
              <a:t>Besides LMMS, there are more popular and more powerful DAWs such as FL Studio, Ableton, Logic Pro, Cubase and so 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p:nvPr/>
        </p:nvSpPr>
        <p:spPr>
          <a:xfrm>
            <a:off x="325175" y="374425"/>
            <a:ext cx="7991100" cy="4194600"/>
          </a:xfrm>
          <a:prstGeom prst="rect">
            <a:avLst/>
          </a:prstGeom>
          <a:solidFill>
            <a:srgbClr val="000000"/>
          </a:solidFill>
          <a:ln cap="flat" cmpd="sng" w="9525">
            <a:solidFill>
              <a:srgbClr val="13B2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Download </a:t>
            </a:r>
            <a:r>
              <a:rPr lang="en">
                <a:solidFill>
                  <a:srgbClr val="13B248"/>
                </a:solidFill>
              </a:rPr>
              <a:t>LMMS</a:t>
            </a:r>
            <a:endParaRPr>
              <a:solidFill>
                <a:srgbClr val="13B248"/>
              </a:solidFill>
            </a:endParaRPr>
          </a:p>
        </p:txBody>
      </p:sp>
      <p:sp>
        <p:nvSpPr>
          <p:cNvPr id="134" name="Google Shape;134;p22"/>
          <p:cNvSpPr txBox="1"/>
          <p:nvPr>
            <p:ph idx="1" type="body"/>
          </p:nvPr>
        </p:nvSpPr>
        <p:spPr>
          <a:xfrm>
            <a:off x="311700" y="1152475"/>
            <a:ext cx="7991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a:t>
            </a:r>
            <a:r>
              <a:rPr lang="en" u="sng">
                <a:solidFill>
                  <a:schemeClr val="hlink"/>
                </a:solidFill>
                <a:hlinkClick r:id="rId3"/>
              </a:rPr>
              <a:t>https://github.com/LMMS/lmms</a:t>
            </a:r>
            <a:endParaRPr/>
          </a:p>
          <a:p>
            <a:pPr indent="0" lvl="0" marL="0" rtl="0" algn="l">
              <a:spcBef>
                <a:spcPts val="1200"/>
              </a:spcBef>
              <a:spcAft>
                <a:spcPts val="0"/>
              </a:spcAft>
              <a:buNone/>
            </a:pPr>
            <a:r>
              <a:rPr lang="en"/>
              <a:t>Download: </a:t>
            </a:r>
            <a:r>
              <a:rPr lang="en" u="sng">
                <a:solidFill>
                  <a:schemeClr val="hlink"/>
                </a:solidFill>
                <a:hlinkClick r:id="rId4"/>
              </a:rPr>
              <a:t>https://lmms.io/</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5"/>
              </a:rPr>
              <a:t>https://www.reddit.com/r/lmms/comments/npa9co/i_programmed_some_lmms_sample_track_upgrades_so/</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